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18.xml" ContentType="application/vnd.openxmlformats-officedocument.presentationml.notesSlide+xml"/>
  <Override PartName="/ppt/ink/ink6.xml" ContentType="application/inkml+xml"/>
  <Override PartName="/ppt/ink/ink7.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ink/ink8.xml" ContentType="application/inkml+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78" r:id="rId3"/>
    <p:sldId id="280" r:id="rId4"/>
    <p:sldId id="281" r:id="rId5"/>
    <p:sldId id="283" r:id="rId6"/>
    <p:sldId id="284" r:id="rId7"/>
    <p:sldId id="285" r:id="rId8"/>
    <p:sldId id="305" r:id="rId9"/>
    <p:sldId id="300" r:id="rId10"/>
    <p:sldId id="307" r:id="rId11"/>
    <p:sldId id="308" r:id="rId12"/>
    <p:sldId id="306" r:id="rId13"/>
    <p:sldId id="309" r:id="rId14"/>
    <p:sldId id="310" r:id="rId15"/>
    <p:sldId id="301" r:id="rId16"/>
    <p:sldId id="289" r:id="rId17"/>
    <p:sldId id="302" r:id="rId18"/>
    <p:sldId id="303" r:id="rId19"/>
    <p:sldId id="297" r:id="rId20"/>
    <p:sldId id="276" r:id="rId21"/>
    <p:sldId id="311" r:id="rId22"/>
    <p:sldId id="312" r:id="rId23"/>
    <p:sldId id="293" r:id="rId24"/>
    <p:sldId id="315" r:id="rId25"/>
    <p:sldId id="316" r:id="rId26"/>
    <p:sldId id="264" r:id="rId27"/>
    <p:sldId id="294" r:id="rId28"/>
    <p:sldId id="304" r:id="rId29"/>
    <p:sldId id="265" r:id="rId30"/>
    <p:sldId id="266" r:id="rId31"/>
    <p:sldId id="267" r:id="rId32"/>
    <p:sldId id="274" r:id="rId33"/>
    <p:sldId id="269" r:id="rId34"/>
    <p:sldId id="313" r:id="rId35"/>
    <p:sldId id="314" r:id="rId36"/>
    <p:sldId id="277" r:id="rId37"/>
    <p:sldId id="273" r:id="rId38"/>
    <p:sldId id="268" r:id="rId39"/>
    <p:sldId id="271" r:id="rId40"/>
    <p:sldId id="27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DA797D-466E-1F11-C053-AFE1AF8EDD1F}" v="1211" dt="2025-07-06T22:03:09.923"/>
    <p1510:client id="{558FC8F2-C6A6-04F2-06D8-4CF65011F1AB}" v="428" dt="2025-07-08T15:07:57.781"/>
    <p1510:client id="{8120CB62-8CCC-FE95-2E94-0A04DC38EB47}" v="958" dt="2025-07-08T14:14:45.938"/>
    <p1510:client id="{9F82E2C2-7176-DC67-7766-DB4D807C42E7}" v="49" dt="2025-07-06T21:05:50.459"/>
    <p1510:client id="{B51D273C-F93A-36D7-D37B-83F50DEB087E}" v="39" dt="2025-07-06T18:48:56.555"/>
    <p1510:client id="{FF12F71D-6EC8-C1DE-8881-E594CA4C2203}" v="131" dt="2025-07-08T15:59:33.4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5" d="100"/>
          <a:sy n="85" d="100"/>
        </p:scale>
        <p:origin x="36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https://technionmail-my.sharepoint.com/personal/itamar_gefen_campus_technion_ac_il/Documents/hotsrorage25%20slides%20-%207.7%20aviad_ColumnClustere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technionmail-my.sharepoint.com/personal/itamar_gefen_campus_technion_ac_il/Documents/hotsrorage25%20slides%20-%207.7%20aviad_ColumnClustere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technionmail-my.sharepoint.com/personal/itamar_gefen_campus_technion_ac_il/Documents/hotsrorage25%20slides%20-%207.7%20aviad_ColumnClustere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technionmail-my.sharepoint.com/personal/itamar_gefen_campus_technion_ac_il/Documents/hotsrorage25%20slides%20-%207.7%20aviad_ColumnClustered.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no-cache</c:v>
                </c:pt>
              </c:strCache>
            </c:strRef>
          </c:tx>
          <c:spPr>
            <a:solidFill>
              <a:srgbClr val="782170"/>
            </a:solidFill>
            <a:ln>
              <a:noFill/>
            </a:ln>
            <a:effectLst/>
          </c:spPr>
          <c:invertIfNegative val="0"/>
          <c:dLbls>
            <c:delete val="1"/>
          </c:dLbls>
          <c:cat>
            <c:numRef>
              <c:f>Sheet1!$A$2</c:f>
              <c:numCache>
                <c:formatCode>General</c:formatCode>
                <c:ptCount val="1"/>
              </c:numCache>
            </c:numRef>
          </c:cat>
          <c:val>
            <c:numRef>
              <c:f>Sheet1!$B$2</c:f>
              <c:numCache>
                <c:formatCode>General</c:formatCode>
                <c:ptCount val="1"/>
                <c:pt idx="0">
                  <c:v>1</c:v>
                </c:pt>
              </c:numCache>
            </c:numRef>
          </c:val>
          <c:extLst>
            <c:ext xmlns:c16="http://schemas.microsoft.com/office/drawing/2014/chart" uri="{C3380CC4-5D6E-409C-BE32-E72D297353CC}">
              <c16:uniqueId val="{00000000-A090-46F2-B205-A66590010BEC}"/>
            </c:ext>
          </c:extLst>
        </c:ser>
        <c:ser>
          <c:idx val="1"/>
          <c:order val="1"/>
          <c:tx>
            <c:strRef>
              <c:f>Sheet1!$C$1</c:f>
              <c:strCache>
                <c:ptCount val="1"/>
                <c:pt idx="0">
                  <c:v>cache-all</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0.53</c:v>
                </c:pt>
              </c:numCache>
            </c:numRef>
          </c:val>
          <c:extLst>
            <c:ext xmlns:c16="http://schemas.microsoft.com/office/drawing/2014/chart" uri="{C3380CC4-5D6E-409C-BE32-E72D297353CC}">
              <c16:uniqueId val="{00000001-A090-46F2-B205-A66590010BEC}"/>
            </c:ext>
          </c:extLst>
        </c:ser>
        <c:dLbls>
          <c:dLblPos val="outEnd"/>
          <c:showLegendKey val="0"/>
          <c:showVal val="1"/>
          <c:showCatName val="0"/>
          <c:showSerName val="0"/>
          <c:showPercent val="0"/>
          <c:showBubbleSize val="0"/>
        </c:dLbls>
        <c:gapWidth val="219"/>
        <c:overlap val="-27"/>
        <c:axId val="1698093247"/>
        <c:axId val="1698089407"/>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filter</c:v>
                      </c:pt>
                    </c:strCache>
                  </c:strRef>
                </c:tx>
                <c:spPr>
                  <a:solidFill>
                    <a:srgbClr val="61CBF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e-IL"/>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Sheet1!$A$2</c15:sqref>
                        </c15:formulaRef>
                      </c:ext>
                    </c:extLst>
                    <c:numCache>
                      <c:formatCode>General</c:formatCode>
                      <c:ptCount val="1"/>
                    </c:numCache>
                  </c:numRef>
                </c:cat>
                <c:val>
                  <c:numRef>
                    <c:extLst>
                      <c:ext uri="{02D57815-91ED-43cb-92C2-25804820EDAC}">
                        <c15:formulaRef>
                          <c15:sqref>Sheet1!$D$2</c15:sqref>
                        </c15:formulaRef>
                      </c:ext>
                    </c:extLst>
                    <c:numCache>
                      <c:formatCode>General</c:formatCode>
                      <c:ptCount val="1"/>
                      <c:pt idx="0">
                        <c:v>0.42</c:v>
                      </c:pt>
                    </c:numCache>
                  </c:numRef>
                </c:val>
                <c:extLst>
                  <c:ext xmlns:c16="http://schemas.microsoft.com/office/drawing/2014/chart" uri="{C3380CC4-5D6E-409C-BE32-E72D297353CC}">
                    <c16:uniqueId val="{00000002-A090-46F2-B205-A66590010BEC}"/>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TTL5</c:v>
                      </c:pt>
                    </c:strCache>
                  </c:strRef>
                </c:tx>
                <c:spPr>
                  <a:solidFill>
                    <a:srgbClr val="26262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e-I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c15:sqref>
                        </c15:formulaRef>
                      </c:ext>
                    </c:extLst>
                    <c:numCache>
                      <c:formatCode>General</c:formatCode>
                      <c:ptCount val="1"/>
                    </c:numCache>
                  </c:numRef>
                </c:cat>
                <c:val>
                  <c:numRef>
                    <c:extLst xmlns:c15="http://schemas.microsoft.com/office/drawing/2012/chart">
                      <c:ext xmlns:c15="http://schemas.microsoft.com/office/drawing/2012/chart" uri="{02D57815-91ED-43cb-92C2-25804820EDAC}">
                        <c15:formulaRef>
                          <c15:sqref>Sheet1!$E$2</c15:sqref>
                        </c15:formulaRef>
                      </c:ext>
                    </c:extLst>
                    <c:numCache>
                      <c:formatCode>General</c:formatCode>
                      <c:ptCount val="1"/>
                      <c:pt idx="0">
                        <c:v>0.4</c:v>
                      </c:pt>
                    </c:numCache>
                  </c:numRef>
                </c:val>
                <c:extLst xmlns:c15="http://schemas.microsoft.com/office/drawing/2012/chart">
                  <c:ext xmlns:c16="http://schemas.microsoft.com/office/drawing/2014/chart" uri="{C3380CC4-5D6E-409C-BE32-E72D297353CC}">
                    <c16:uniqueId val="{00000002-C35B-4131-BA96-3F98D035F55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lower-bound</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e-I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c15:sqref>
                        </c15:formulaRef>
                      </c:ext>
                    </c:extLst>
                    <c:numCache>
                      <c:formatCode>General</c:formatCode>
                      <c:ptCount val="1"/>
                    </c:numCache>
                  </c:numRef>
                </c:cat>
                <c:val>
                  <c:numRef>
                    <c:extLst xmlns:c15="http://schemas.microsoft.com/office/drawing/2012/chart">
                      <c:ext xmlns:c15="http://schemas.microsoft.com/office/drawing/2012/chart" uri="{02D57815-91ED-43cb-92C2-25804820EDAC}">
                        <c15:formulaRef>
                          <c15:sqref>Sheet1!$F$2</c15:sqref>
                        </c15:formulaRef>
                      </c:ext>
                    </c:extLst>
                    <c:numCache>
                      <c:formatCode>General</c:formatCode>
                      <c:ptCount val="1"/>
                      <c:pt idx="0">
                        <c:v>0.39</c:v>
                      </c:pt>
                    </c:numCache>
                  </c:numRef>
                </c:val>
                <c:extLst xmlns:c15="http://schemas.microsoft.com/office/drawing/2012/chart">
                  <c:ext xmlns:c16="http://schemas.microsoft.com/office/drawing/2014/chart" uri="{C3380CC4-5D6E-409C-BE32-E72D297353CC}">
                    <c16:uniqueId val="{00000002-3C71-44D4-8D88-D75DE53FF651}"/>
                  </c:ext>
                </c:extLst>
              </c15:ser>
            </c15:filteredBarSeries>
          </c:ext>
        </c:extLst>
      </c:barChart>
      <c:catAx>
        <c:axId val="1698093247"/>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cache policy</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he-IL"/>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crossAx val="1698089407"/>
        <c:crosses val="autoZero"/>
        <c:auto val="1"/>
        <c:lblAlgn val="ctr"/>
        <c:lblOffset val="100"/>
        <c:noMultiLvlLbl val="0"/>
      </c:catAx>
      <c:valAx>
        <c:axId val="1698089407"/>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mean cost</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he-I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crossAx val="169809324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no-cache</c:v>
                </c:pt>
              </c:strCache>
            </c:strRef>
          </c:tx>
          <c:spPr>
            <a:solidFill>
              <a:srgbClr val="782170"/>
            </a:solidFill>
            <a:ln>
              <a:noFill/>
            </a:ln>
            <a:effectLst/>
          </c:spPr>
          <c:invertIfNegative val="0"/>
          <c:dLbls>
            <c:delete val="1"/>
          </c:dLbls>
          <c:cat>
            <c:numRef>
              <c:f>Sheet1!$A$2</c:f>
              <c:numCache>
                <c:formatCode>General</c:formatCode>
                <c:ptCount val="1"/>
              </c:numCache>
            </c:numRef>
          </c:cat>
          <c:val>
            <c:numRef>
              <c:f>Sheet1!$B$2</c:f>
              <c:numCache>
                <c:formatCode>General</c:formatCode>
                <c:ptCount val="1"/>
                <c:pt idx="0">
                  <c:v>1</c:v>
                </c:pt>
              </c:numCache>
            </c:numRef>
          </c:val>
          <c:extLst>
            <c:ext xmlns:c16="http://schemas.microsoft.com/office/drawing/2014/chart" uri="{C3380CC4-5D6E-409C-BE32-E72D297353CC}">
              <c16:uniqueId val="{00000000-B0C7-45D2-AB5B-282619D23907}"/>
            </c:ext>
          </c:extLst>
        </c:ser>
        <c:ser>
          <c:idx val="1"/>
          <c:order val="1"/>
          <c:tx>
            <c:strRef>
              <c:f>Sheet1!$C$1</c:f>
              <c:strCache>
                <c:ptCount val="1"/>
                <c:pt idx="0">
                  <c:v>cache-all</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0.53</c:v>
                </c:pt>
              </c:numCache>
            </c:numRef>
          </c:val>
          <c:extLst>
            <c:ext xmlns:c16="http://schemas.microsoft.com/office/drawing/2014/chart" uri="{C3380CC4-5D6E-409C-BE32-E72D297353CC}">
              <c16:uniqueId val="{00000001-B0C7-45D2-AB5B-282619D23907}"/>
            </c:ext>
          </c:extLst>
        </c:ser>
        <c:ser>
          <c:idx val="4"/>
          <c:order val="4"/>
          <c:tx>
            <c:strRef>
              <c:f>Sheet1!$F$1</c:f>
              <c:strCache>
                <c:ptCount val="1"/>
                <c:pt idx="0">
                  <c:v>lower-bound</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General</c:formatCode>
                <c:ptCount val="1"/>
                <c:pt idx="0">
                  <c:v>0.39</c:v>
                </c:pt>
              </c:numCache>
            </c:numRef>
          </c:val>
          <c:extLst>
            <c:ext xmlns:c16="http://schemas.microsoft.com/office/drawing/2014/chart" uri="{C3380CC4-5D6E-409C-BE32-E72D297353CC}">
              <c16:uniqueId val="{00000004-B0C7-45D2-AB5B-282619D23907}"/>
            </c:ext>
          </c:extLst>
        </c:ser>
        <c:dLbls>
          <c:dLblPos val="outEnd"/>
          <c:showLegendKey val="0"/>
          <c:showVal val="1"/>
          <c:showCatName val="0"/>
          <c:showSerName val="0"/>
          <c:showPercent val="0"/>
          <c:showBubbleSize val="0"/>
        </c:dLbls>
        <c:gapWidth val="219"/>
        <c:overlap val="-27"/>
        <c:axId val="1698093247"/>
        <c:axId val="1698089407"/>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filter</c:v>
                      </c:pt>
                    </c:strCache>
                  </c:strRef>
                </c:tx>
                <c:spPr>
                  <a:solidFill>
                    <a:srgbClr val="61CBF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e-IL"/>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Sheet1!$A$2</c15:sqref>
                        </c15:formulaRef>
                      </c:ext>
                    </c:extLst>
                    <c:numCache>
                      <c:formatCode>General</c:formatCode>
                      <c:ptCount val="1"/>
                    </c:numCache>
                  </c:numRef>
                </c:cat>
                <c:val>
                  <c:numRef>
                    <c:extLst>
                      <c:ext uri="{02D57815-91ED-43cb-92C2-25804820EDAC}">
                        <c15:formulaRef>
                          <c15:sqref>Sheet1!$D$2</c15:sqref>
                        </c15:formulaRef>
                      </c:ext>
                    </c:extLst>
                    <c:numCache>
                      <c:formatCode>General</c:formatCode>
                      <c:ptCount val="1"/>
                      <c:pt idx="0">
                        <c:v>0.42</c:v>
                      </c:pt>
                    </c:numCache>
                  </c:numRef>
                </c:val>
                <c:extLst>
                  <c:ext xmlns:c16="http://schemas.microsoft.com/office/drawing/2014/chart" uri="{C3380CC4-5D6E-409C-BE32-E72D297353CC}">
                    <c16:uniqueId val="{00000002-B0C7-45D2-AB5B-282619D23907}"/>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TTL5</c:v>
                      </c:pt>
                    </c:strCache>
                  </c:strRef>
                </c:tx>
                <c:spPr>
                  <a:solidFill>
                    <a:srgbClr val="26262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e-I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c15:sqref>
                        </c15:formulaRef>
                      </c:ext>
                    </c:extLst>
                    <c:numCache>
                      <c:formatCode>General</c:formatCode>
                      <c:ptCount val="1"/>
                    </c:numCache>
                  </c:numRef>
                </c:cat>
                <c:val>
                  <c:numRef>
                    <c:extLst xmlns:c15="http://schemas.microsoft.com/office/drawing/2012/chart">
                      <c:ext xmlns:c15="http://schemas.microsoft.com/office/drawing/2012/chart" uri="{02D57815-91ED-43cb-92C2-25804820EDAC}">
                        <c15:formulaRef>
                          <c15:sqref>Sheet1!$E$2</c15:sqref>
                        </c15:formulaRef>
                      </c:ext>
                    </c:extLst>
                    <c:numCache>
                      <c:formatCode>General</c:formatCode>
                      <c:ptCount val="1"/>
                      <c:pt idx="0">
                        <c:v>0.4</c:v>
                      </c:pt>
                    </c:numCache>
                  </c:numRef>
                </c:val>
                <c:extLst xmlns:c15="http://schemas.microsoft.com/office/drawing/2012/chart">
                  <c:ext xmlns:c16="http://schemas.microsoft.com/office/drawing/2014/chart" uri="{C3380CC4-5D6E-409C-BE32-E72D297353CC}">
                    <c16:uniqueId val="{00000003-B0C7-45D2-AB5B-282619D23907}"/>
                  </c:ext>
                </c:extLst>
              </c15:ser>
            </c15:filteredBarSeries>
          </c:ext>
        </c:extLst>
      </c:barChart>
      <c:catAx>
        <c:axId val="1698093247"/>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cache policy</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he-IL"/>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crossAx val="1698089407"/>
        <c:crosses val="autoZero"/>
        <c:auto val="1"/>
        <c:lblAlgn val="ctr"/>
        <c:lblOffset val="100"/>
        <c:noMultiLvlLbl val="0"/>
      </c:catAx>
      <c:valAx>
        <c:axId val="1698089407"/>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mean cost</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he-I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crossAx val="169809324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no-cache</c:v>
                </c:pt>
              </c:strCache>
            </c:strRef>
          </c:tx>
          <c:spPr>
            <a:solidFill>
              <a:srgbClr val="782170"/>
            </a:solidFill>
            <a:ln>
              <a:noFill/>
            </a:ln>
            <a:effectLst/>
          </c:spPr>
          <c:invertIfNegative val="0"/>
          <c:dLbls>
            <c:delete val="1"/>
          </c:dLbls>
          <c:cat>
            <c:numRef>
              <c:f>Sheet1!$A$2</c:f>
              <c:numCache>
                <c:formatCode>General</c:formatCode>
                <c:ptCount val="1"/>
              </c:numCache>
            </c:numRef>
          </c:cat>
          <c:val>
            <c:numRef>
              <c:f>Sheet1!$B$2</c:f>
              <c:numCache>
                <c:formatCode>General</c:formatCode>
                <c:ptCount val="1"/>
                <c:pt idx="0">
                  <c:v>1</c:v>
                </c:pt>
              </c:numCache>
            </c:numRef>
          </c:val>
          <c:extLst>
            <c:ext xmlns:c16="http://schemas.microsoft.com/office/drawing/2014/chart" uri="{C3380CC4-5D6E-409C-BE32-E72D297353CC}">
              <c16:uniqueId val="{00000000-7893-44B6-9A0D-7EA2581D1CB6}"/>
            </c:ext>
          </c:extLst>
        </c:ser>
        <c:ser>
          <c:idx val="1"/>
          <c:order val="1"/>
          <c:tx>
            <c:strRef>
              <c:f>Sheet1!$C$1</c:f>
              <c:strCache>
                <c:ptCount val="1"/>
                <c:pt idx="0">
                  <c:v>cache-all</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0.53</c:v>
                </c:pt>
              </c:numCache>
            </c:numRef>
          </c:val>
          <c:extLst>
            <c:ext xmlns:c16="http://schemas.microsoft.com/office/drawing/2014/chart" uri="{C3380CC4-5D6E-409C-BE32-E72D297353CC}">
              <c16:uniqueId val="{00000001-7893-44B6-9A0D-7EA2581D1CB6}"/>
            </c:ext>
          </c:extLst>
        </c:ser>
        <c:ser>
          <c:idx val="2"/>
          <c:order val="2"/>
          <c:tx>
            <c:strRef>
              <c:f>Sheet1!$D$1</c:f>
              <c:strCache>
                <c:ptCount val="1"/>
                <c:pt idx="0">
                  <c:v>filter</c:v>
                </c:pt>
              </c:strCache>
            </c:strRef>
          </c:tx>
          <c:spPr>
            <a:solidFill>
              <a:srgbClr val="61CBF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General</c:formatCode>
                <c:ptCount val="1"/>
                <c:pt idx="0">
                  <c:v>0.42</c:v>
                </c:pt>
              </c:numCache>
            </c:numRef>
          </c:val>
          <c:extLst>
            <c:ext xmlns:c16="http://schemas.microsoft.com/office/drawing/2014/chart" uri="{C3380CC4-5D6E-409C-BE32-E72D297353CC}">
              <c16:uniqueId val="{00000002-7893-44B6-9A0D-7EA2581D1CB6}"/>
            </c:ext>
          </c:extLst>
        </c:ser>
        <c:ser>
          <c:idx val="4"/>
          <c:order val="4"/>
          <c:tx>
            <c:strRef>
              <c:f>Sheet1!$F$1</c:f>
              <c:strCache>
                <c:ptCount val="1"/>
                <c:pt idx="0">
                  <c:v>lower-bound</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General</c:formatCode>
                <c:ptCount val="1"/>
                <c:pt idx="0">
                  <c:v>0.39</c:v>
                </c:pt>
              </c:numCache>
            </c:numRef>
          </c:val>
          <c:extLst>
            <c:ext xmlns:c16="http://schemas.microsoft.com/office/drawing/2014/chart" uri="{C3380CC4-5D6E-409C-BE32-E72D297353CC}">
              <c16:uniqueId val="{00000004-7893-44B6-9A0D-7EA2581D1CB6}"/>
            </c:ext>
          </c:extLst>
        </c:ser>
        <c:dLbls>
          <c:dLblPos val="outEnd"/>
          <c:showLegendKey val="0"/>
          <c:showVal val="1"/>
          <c:showCatName val="0"/>
          <c:showSerName val="0"/>
          <c:showPercent val="0"/>
          <c:showBubbleSize val="0"/>
        </c:dLbls>
        <c:gapWidth val="219"/>
        <c:overlap val="-27"/>
        <c:axId val="1698093247"/>
        <c:axId val="1698089407"/>
        <c:extLst>
          <c:ext xmlns:c15="http://schemas.microsoft.com/office/drawing/2012/chart" uri="{02D57815-91ED-43cb-92C2-25804820EDAC}">
            <c15:filteredBarSeries>
              <c15:ser>
                <c:idx val="3"/>
                <c:order val="3"/>
                <c:tx>
                  <c:strRef>
                    <c:extLst>
                      <c:ext uri="{02D57815-91ED-43cb-92C2-25804820EDAC}">
                        <c15:formulaRef>
                          <c15:sqref>Sheet1!$E$1</c15:sqref>
                        </c15:formulaRef>
                      </c:ext>
                    </c:extLst>
                    <c:strCache>
                      <c:ptCount val="1"/>
                      <c:pt idx="0">
                        <c:v>TTL5</c:v>
                      </c:pt>
                    </c:strCache>
                  </c:strRef>
                </c:tx>
                <c:spPr>
                  <a:solidFill>
                    <a:srgbClr val="26262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e-IL"/>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Sheet1!$A$2</c15:sqref>
                        </c15:formulaRef>
                      </c:ext>
                    </c:extLst>
                    <c:numCache>
                      <c:formatCode>General</c:formatCode>
                      <c:ptCount val="1"/>
                    </c:numCache>
                  </c:numRef>
                </c:cat>
                <c:val>
                  <c:numRef>
                    <c:extLst>
                      <c:ext uri="{02D57815-91ED-43cb-92C2-25804820EDAC}">
                        <c15:formulaRef>
                          <c15:sqref>Sheet1!$E$2</c15:sqref>
                        </c15:formulaRef>
                      </c:ext>
                    </c:extLst>
                    <c:numCache>
                      <c:formatCode>General</c:formatCode>
                      <c:ptCount val="1"/>
                      <c:pt idx="0">
                        <c:v>0.4</c:v>
                      </c:pt>
                    </c:numCache>
                  </c:numRef>
                </c:val>
                <c:extLst>
                  <c:ext xmlns:c16="http://schemas.microsoft.com/office/drawing/2014/chart" uri="{C3380CC4-5D6E-409C-BE32-E72D297353CC}">
                    <c16:uniqueId val="{00000003-7893-44B6-9A0D-7EA2581D1CB6}"/>
                  </c:ext>
                </c:extLst>
              </c15:ser>
            </c15:filteredBarSeries>
          </c:ext>
        </c:extLst>
      </c:barChart>
      <c:catAx>
        <c:axId val="1698093247"/>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cache policy</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he-IL"/>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crossAx val="1698089407"/>
        <c:crosses val="autoZero"/>
        <c:auto val="1"/>
        <c:lblAlgn val="ctr"/>
        <c:lblOffset val="100"/>
        <c:noMultiLvlLbl val="0"/>
      </c:catAx>
      <c:valAx>
        <c:axId val="1698089407"/>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mean cost</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he-I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crossAx val="169809324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no-cache</c:v>
                </c:pt>
              </c:strCache>
            </c:strRef>
          </c:tx>
          <c:spPr>
            <a:solidFill>
              <a:srgbClr val="782170"/>
            </a:solidFill>
            <a:ln>
              <a:noFill/>
            </a:ln>
            <a:effectLst/>
          </c:spPr>
          <c:invertIfNegative val="0"/>
          <c:dLbls>
            <c:delete val="1"/>
          </c:dLbls>
          <c:cat>
            <c:numRef>
              <c:f>Sheet1!$A$2</c:f>
              <c:numCache>
                <c:formatCode>General</c:formatCode>
                <c:ptCount val="1"/>
              </c:numCache>
            </c:numRef>
          </c:cat>
          <c:val>
            <c:numRef>
              <c:f>Sheet1!$B$2</c:f>
              <c:numCache>
                <c:formatCode>General</c:formatCode>
                <c:ptCount val="1"/>
                <c:pt idx="0">
                  <c:v>1</c:v>
                </c:pt>
              </c:numCache>
            </c:numRef>
          </c:val>
          <c:extLst>
            <c:ext xmlns:c16="http://schemas.microsoft.com/office/drawing/2014/chart" uri="{C3380CC4-5D6E-409C-BE32-E72D297353CC}">
              <c16:uniqueId val="{00000000-115B-48C0-B01D-650504C4F634}"/>
            </c:ext>
          </c:extLst>
        </c:ser>
        <c:ser>
          <c:idx val="1"/>
          <c:order val="1"/>
          <c:tx>
            <c:strRef>
              <c:f>Sheet1!$C$1</c:f>
              <c:strCache>
                <c:ptCount val="1"/>
                <c:pt idx="0">
                  <c:v>cache-all</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0.53</c:v>
                </c:pt>
              </c:numCache>
            </c:numRef>
          </c:val>
          <c:extLst>
            <c:ext xmlns:c16="http://schemas.microsoft.com/office/drawing/2014/chart" uri="{C3380CC4-5D6E-409C-BE32-E72D297353CC}">
              <c16:uniqueId val="{00000001-115B-48C0-B01D-650504C4F634}"/>
            </c:ext>
          </c:extLst>
        </c:ser>
        <c:ser>
          <c:idx val="2"/>
          <c:order val="2"/>
          <c:tx>
            <c:strRef>
              <c:f>Sheet1!$D$1</c:f>
              <c:strCache>
                <c:ptCount val="1"/>
                <c:pt idx="0">
                  <c:v>filter</c:v>
                </c:pt>
              </c:strCache>
            </c:strRef>
          </c:tx>
          <c:spPr>
            <a:solidFill>
              <a:srgbClr val="61CBF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General</c:formatCode>
                <c:ptCount val="1"/>
                <c:pt idx="0">
                  <c:v>0.42</c:v>
                </c:pt>
              </c:numCache>
            </c:numRef>
          </c:val>
          <c:extLst>
            <c:ext xmlns:c16="http://schemas.microsoft.com/office/drawing/2014/chart" uri="{C3380CC4-5D6E-409C-BE32-E72D297353CC}">
              <c16:uniqueId val="{00000002-115B-48C0-B01D-650504C4F634}"/>
            </c:ext>
          </c:extLst>
        </c:ser>
        <c:ser>
          <c:idx val="3"/>
          <c:order val="3"/>
          <c:tx>
            <c:strRef>
              <c:f>Sheet1!$E$1</c:f>
              <c:strCache>
                <c:ptCount val="1"/>
                <c:pt idx="0">
                  <c:v>TTL5</c:v>
                </c:pt>
              </c:strCache>
            </c:strRef>
          </c:tx>
          <c:spPr>
            <a:solidFill>
              <a:srgbClr val="26262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General</c:formatCode>
                <c:ptCount val="1"/>
                <c:pt idx="0">
                  <c:v>0.4</c:v>
                </c:pt>
              </c:numCache>
            </c:numRef>
          </c:val>
          <c:extLst>
            <c:ext xmlns:c16="http://schemas.microsoft.com/office/drawing/2014/chart" uri="{C3380CC4-5D6E-409C-BE32-E72D297353CC}">
              <c16:uniqueId val="{00000003-115B-48C0-B01D-650504C4F634}"/>
            </c:ext>
          </c:extLst>
        </c:ser>
        <c:ser>
          <c:idx val="4"/>
          <c:order val="4"/>
          <c:tx>
            <c:strRef>
              <c:f>Sheet1!$F$1</c:f>
              <c:strCache>
                <c:ptCount val="1"/>
                <c:pt idx="0">
                  <c:v>lower-bound</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General</c:formatCode>
                <c:ptCount val="1"/>
                <c:pt idx="0">
                  <c:v>0.39</c:v>
                </c:pt>
              </c:numCache>
            </c:numRef>
          </c:val>
          <c:extLst>
            <c:ext xmlns:c16="http://schemas.microsoft.com/office/drawing/2014/chart" uri="{C3380CC4-5D6E-409C-BE32-E72D297353CC}">
              <c16:uniqueId val="{00000004-115B-48C0-B01D-650504C4F634}"/>
            </c:ext>
          </c:extLst>
        </c:ser>
        <c:dLbls>
          <c:dLblPos val="outEnd"/>
          <c:showLegendKey val="0"/>
          <c:showVal val="1"/>
          <c:showCatName val="0"/>
          <c:showSerName val="0"/>
          <c:showPercent val="0"/>
          <c:showBubbleSize val="0"/>
        </c:dLbls>
        <c:gapWidth val="219"/>
        <c:overlap val="-27"/>
        <c:axId val="1698093247"/>
        <c:axId val="1698089407"/>
      </c:barChart>
      <c:catAx>
        <c:axId val="1698093247"/>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cache policy</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he-IL"/>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crossAx val="1698089407"/>
        <c:crosses val="autoZero"/>
        <c:auto val="1"/>
        <c:lblAlgn val="ctr"/>
        <c:lblOffset val="100"/>
        <c:noMultiLvlLbl val="0"/>
      </c:catAx>
      <c:valAx>
        <c:axId val="1698089407"/>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mean cost</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he-I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crossAx val="169809324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7-07T08:33:59.715"/>
    </inkml:context>
    <inkml:brush xml:id="br0">
      <inkml:brushProperty name="width" value="0.2" units="cm"/>
      <inkml:brushProperty name="height" value="0.2" units="cm"/>
      <inkml:brushProperty name="color" value="#FFFFFF"/>
    </inkml:brush>
  </inkml:definitions>
  <inkml:trace contextRef="#ctx0" brushRef="#br0">38365 20273 16383 0 0,'4'-4'0'0'0,"18"-5"0"0"0,17-10 0 0 0,7-2 0 0 0,-5-1 0 0 0,-5 3 0 0 0,-4 1 0 0 0,-4 3 0 0 0,-3 5 0 0 0,-5-1 0 0 0,2-2 0 0 0,6-12 0 0 0,2-1 0 0 0,0-1 0 0 0,-1 5 0 0 0,3 2 0 0 0,5-1 0 0 0,7 1 0 0 0,10-6 0 0 0,-1 2 0 0 0,-1 5 0 0 0,-1 6 0 0 0,-1 5 0 0 0,-4 3 0 0 0,-3 4 0 0 0,-4 1 0 0 0,-4 1 0 0 0,-5 0 0 0 0,-2 0 0 0 0,1 0 0 0 0,1-1 0 0 0,-1 1 0 0 0,-1-1 0 0 0,-2 0 0 0 0,0 0 0 0 0,-2 0 0 0 0,1 0 0 0 0,-1 0 0 0 0,0-4 0 0 0,0-2 0 0 0,5-3 0 0 0,4-5 0 0 0,2 0 0 0 0,-1-1 0 0 0,-2 1 0 0 0,-3 3 0 0 0,-2 4 0 0 0,-1-1 0 0 0,-1-8 0 0 0,3-5 0 0 0,-3-3 0 0 0,-1-2 0 0 0,-5 0 0 0 0,-2 4 0 0 0,-8 6 0 0 0,-9 5 0 0 0,-9 5 0 0 0,-20 8 0 0 0,-16 3 0 0 0,-6 5 0 0 0,-2 0 0 0 0,4 0 0 0 0,1 1 0 0 0,-2 3 0 0 0,2 0 0 0 0,-3 1 0 0 0,4-2 0 0 0,5 1 0 0 0,1-2 0 0 0,-8 1 0 0 0,-9-1 0 0 0,-3-3 0 0 0,2 1 0 0 0,5-1 0 0 0,9-2 0 0 0,7-3 0 0 0,7-1 0 0 0,3-2 0 0 0,-1 0 0 0 0,-12 3 0 0 0,-12 5 0 0 0,0 6 0 0 0,3 3 0 0 0,8 0 0 0 0,5 0 0 0 0,2 6 0 0 0,2 3 0 0 0,7 4 0 0 0,12-2 0 0 0,33-6 0 0 0,18-8 0 0 0,14-5 0 0 0,12-5 0 0 0,-1-4 0 0 0,-3-1 0 0 0,-8-5 0 0 0,-7-2 0 0 0,-4-4 0 0 0,-4-8 0 0 0,4-5 0 0 0,12-7 0 0 0,5-2 0 0 0,1 1 0 0 0,0 1 0 0 0,-7 1 0 0 0,-20 7 0 0 0,-23 7 0 0 0,-22 6 0 0 0,-8 9 0 0 0,-13 4 0 0 0,-5 2 0 0 0,-7 13 0 0 0,-5 3 0 0 0,-1-2 0 0 0,-9-4 0 0 0,-9-1 0 0 0,-2 6 0 0 0,3-1 0 0 0,6-3 0 0 0,18-5 0 0 0,20-4 0 0 0,24-3 0 0 0,15-2 0 0 0,11-6 0 0 0,8-3 0 0 0,4 1 0 0 0,4 1 0 0 0,3 2 0 0 0,11-8 0 0 0,9-1 0 0 0,5 1 0 0 0,5-2 0 0 0,1 2 0 0 0,-3 2 0 0 0,-9 3 0 0 0,-8 2 0 0 0,-8 3 0 0 0,0 0 0 0 0,-3 1 0 0 0,-1 1 0 0 0,0-1 0 0 0,2-3 0 0 0,2-3 0 0 0,-3 1 0 0 0,3-3 0 0 0,-2 0 0 0 0,-3 1 0 0 0,-6 1 0 0 0,-8-1 0 0 0,-9-9 0 0 0,-8-5 0 0 0,-5-8 0 0 0,-3-11 0 0 0,-3-7 0 0 0,4 5 0 0 0,1 5 0 0 0,-9 8 0 0 0,-7 10 0 0 0,-6 8 0 0 0,-8 6 0 0 0,-4 4 0 0 0,-1 5 0 0 0,1 8 0 0 0,1 9 0 0 0,6 21 0 0 0,2 17 0 0 0,5 15 0 0 0,1 15 0 0 0,-5 9 0 0 0,-3 0 0 0 0,2-8 0 0 0,0-19 0 0 0,4-18 0 0 0,9-18 0 0 0,11-15 0 0 0,7-10 0 0 0,8-12 0 0 0,4-5 0 0 0,2-6 0 0 0,2-8 0 0 0,1-6 0 0 0,-1-1 0 0 0,-5-5 0 0 0,-1-5 0 0 0,0 0 0 0 0,-4 2 0 0 0,-4-1 0 0 0,-5 2 0 0 0,2-2 0 0 0,-2 2 0 0 0,-2 2 0 0 0,-1 3 0 0 0,-2 2 0 0 0,-1 2 0 0 0,0 1 0 0 0,-2-3 0 0 0,1-1 0 0 0,0-5 0 0 0,-1-3 0 0 0,1-1 0 0 0,0 3 0 0 0,0 2 0 0 0,0 0 0 0 0,0 0 0 0 0,0-6 0 0 0,0-5 0 0 0,0-3 0 0 0,0-2 0 0 0,0 3 0 0 0,0 2 0 0 0,0 3 0 0 0,0 5 0 0 0,0 5 0 0 0,0 3 0 0 0,0 2 0 0 0,0-3 0 0 0,-4 4 0 0 0,-2 2 0 0 0,1 1 0 0 0,1-1 0 0 0,-3-4 0 0 0,-1-1 0 0 0,-2-1 0 0 0,0-3 0 0 0,2-1 0 0 0,-2-2 0 0 0,-4 4 0 0 0,1 3 0 0 0,3 3 0 0 0,3 1 0 0 0,2 0 0 0 0,3-3 0 0 0,1-2 0 0 0,1-4 0 0 0,-4 0 0 0 0,-1 0 0 0 0,0-1 0 0 0,2-4 0 0 0,-4 1 0 0 0,0 2 0 0 0,1 3 0 0 0,-3 3 0 0 0,-4 2 0 0 0,1 2 0 0 0,1 0 0 0 0,0 1 0 0 0,1 1 0 0 0,-2 3 0 0 0,-3-2 0 0 0,-3-3 0 0 0,1 0 0 0 0,0 0 0 0 0,7 3 0 0 0,5 7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7-07T08:33:59.716"/>
    </inkml:context>
    <inkml:brush xml:id="br0">
      <inkml:brushProperty name="width" value="0.2" units="cm"/>
      <inkml:brushProperty name="height" value="0.2" units="cm"/>
      <inkml:brushProperty name="color" value="#FFFFFF"/>
    </inkml:brush>
  </inkml:definitions>
  <inkml:trace contextRef="#ctx0" brushRef="#br0">39878 19026 16383 0 0,'0'-4'0'0'0,"-4"-2"0"0"0,-5 5 0 0 0,-2 19 0 0 0,1 27 0 0 0,3 22 0 0 0,2 13 0 0 0,3 9 0 0 0,0 1 0 0 0,2-5 0 0 0,0-10 0 0 0,0-13 0 0 0,1-13 0 0 0,-1-11 0 0 0,0-3 0 0 0,1 0 0 0 0,-5-5 0 0 0,-2-5 0 0 0,1 3 0 0 0,1 5 0 0 0,1 0 0 0 0,1 3 0 0 0,-3 0 0 0 0,-5-6 0 0 0,-5-9 0 0 0,0-3 0 0 0,-6-5 0 0 0,-3-5 0 0 0,-1 1 0 0 0,-2-2 0 0 0,-3-1 0 0 0,-6-3 0 0 0,0-1 0 0 0,1-1 0 0 0,3-5 0 0 0,3-5 0 0 0,1-2 0 0 0,3 1 0 0 0,0 2 0 0 0,-7 3 0 0 0,-16 2 0 0 0,-2 1 0 0 0,-7 2 0 0 0,-5 0 0 0 0,4 1 0 0 0,3-1 0 0 0,-1 1 0 0 0,4-1 0 0 0,8 0 0 0 0,6 0 0 0 0,2 0 0 0 0,3 0 0 0 0,3 0 0 0 0,2 0 0 0 0,2 0 0 0 0,1 0 0 0 0,1 0 0 0 0,0 0 0 0 0,0 0 0 0 0,0 0 0 0 0,1 0 0 0 0,-2 0 0 0 0,1 0 0 0 0,0 0 0 0 0,0 0 0 0 0,-1 0 0 0 0,1 0 0 0 0,-4 4 0 0 0,-2 2 0 0 0,0-1 0 0 0,2 3 0 0 0,0 1 0 0 0,2 2 0 0 0,1 0 0 0 0,0-2 0 0 0,1-3 0 0 0,-1 2 0 0 0,1-1 0 0 0,-4-1 0 0 0,-2-2 0 0 0,-3-1 0 0 0,3 3 0 0 0,-1 0 0 0 0,0 3 0 0 0,-2 1 0 0 0,-1-3 0 0 0,7 3 0 0 0,-1 0 0 0 0,0 1 0 0 0,4 4 0 0 0,0-1 0 0 0,-6-3 0 0 0,2 1 0 0 0,3-2 0 0 0,-4-2 0 0 0,4 1 0 0 0,2 0 0 0 0,4 2 0 0 0,2-1 0 0 0,-1-2 0 0 0,-1-3 0 0 0,-1 3 0 0 0,-6 3 0 0 0,-3 5 0 0 0,0-1 0 0 0,-4-3 0 0 0,0-3 0 0 0,1-4 0 0 0,3-2 0 0 0,1 2 0 0 0,1 1 0 0 0,2-1 0 0 0,0 2 0 0 0,1 1 0 0 0,0-1 0 0 0,-4-2 0 0 0,-1-2 0 0 0,-1-2 0 0 0,-2 4 0 0 0,-5 1 0 0 0,0-1 0 0 0,2-1 0 0 0,-1 3 0 0 0,1 0 0 0 0,3 3 0 0 0,2 0 0 0 0,3 2 0 0 0,1 0 0 0 0,1-3 0 0 0,1-3 0 0 0,0-2 0 0 0,0 2 0 0 0,1 0 0 0 0,-1 3 0 0 0,-1 1 0 0 0,5-11 0 0 0,6-17 0 0 0,4-9 0 0 0,1-1 0 0 0,1 1 0 0 0,3 0 0 0 0,1-7 0 0 0,-10-10 0 0 0,-4-2 0 0 0,3 2 0 0 0,-2 10 0 0 0,3 1 0 0 0,-1 3 0 0 0,-1 2 0 0 0,1-2 0 0 0,0-1 0 0 0,2 1 0 0 0,3 2 0 0 0,-1 1 0 0 0,-2 2 0 0 0,1-4 0 0 0,-7-10 0 0 0,2-5 0 0 0,2-1 0 0 0,4 5 0 0 0,0 3 0 0 0,2 6 0 0 0,2-2 0 0 0,-1-7 0 0 0,0-1 0 0 0,1 3 0 0 0,3 3 0 0 0,1 4 0 0 0,2 2 0 0 0,0 3 0 0 0,1 1 0 0 0,-4-7 0 0 0,-1-3 0 0 0,0 1 0 0 0,1 2 0 0 0,-3 2 0 0 0,-4-2 0 0 0,-1 1 0 0 0,2-4 0 0 0,-1-3 0 0 0,1 0 0 0 0,-2 3 0 0 0,1 3 0 0 0,2 3 0 0 0,4 2 0 0 0,5 5 0 0 0,8 4 0 0 0,6-1 0 0 0,6 4 0 0 0,2 3 0 0 0,3 5 0 0 0,0-1 0 0 0,1 1 0 0 0,0 2 0 0 0,3-3 0 0 0,2-4 0 0 0,-1 0 0 0 0,-2 2 0 0 0,0-1 0 0 0,-2 1 0 0 0,-1-2 0 0 0,0 1 0 0 0,-1 3 0 0 0,0 2 0 0 0,-4-1 0 0 0,-1-1 0 0 0,0 3 0 0 0,1 0 0 0 0,1-1 0 0 0,6-5 0 0 0,10-1 0 0 0,-1-1 0 0 0,1-4 0 0 0,0 2 0 0 0,-4 3 0 0 0,2 3 0 0 0,-2-4 0 0 0,-1 0 0 0 0,-3-3 0 0 0,-2 2 0 0 0,-1 3 0 0 0,3 0 0 0 0,-4-3 0 0 0,-1 1 0 0 0,-1 3 0 0 0,3-1 0 0 0,3 1 0 0 0,-1 3 0 0 0,8-7 0 0 0,-2-4 0 0 0,-3 1 0 0 0,2 3 0 0 0,-5 4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7-07T08:33:59.717"/>
    </inkml:context>
    <inkml:brush xml:id="br0">
      <inkml:brushProperty name="width" value="0.2" units="cm"/>
      <inkml:brushProperty name="height" value="0.2" units="cm"/>
      <inkml:brushProperty name="color" value="#FFFFFF"/>
    </inkml:brush>
  </inkml:definitions>
  <inkml:trace contextRef="#ctx0" brushRef="#br0">38303 20346 16383 0 0,'-4'0'0'0'0,"-9"0"0"0"0,-8 0 0 0 0,-7 0 0 0 0,-4 0 0 0 0,0 5 0 0 0,0 0 0 0 0,3 4 0 0 0,1 1 0 0 0,2-2 0 0 0,1-1 0 0 0,5 1 0 0 0,1-1 0 0 0,0 0 0 0 0,-1 1 0 0 0,-1 5 0 0 0,3 3 0 0 0,9 0 0 0 0,10-4 0 0 0,4-3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7-07T08:33:59.718"/>
    </inkml:context>
    <inkml:brush xml:id="br0">
      <inkml:brushProperty name="width" value="0.2" units="cm"/>
      <inkml:brushProperty name="height" value="0.2" units="cm"/>
      <inkml:brushProperty name="color" value="#FFFFFF"/>
    </inkml:brush>
  </inkml:definitions>
  <inkml:trace contextRef="#ctx0" brushRef="#br0">36685 18773 16383 0 0,'0'4'0'0'0,"-4"18"0"0"0,-6 22 0 0 0,-1 16 0 0 0,-2 10 0 0 0,0 1 0 0 0,-6-3 0 0 0,1-9 0 0 0,3-6 0 0 0,5-8 0 0 0,-1-12 0 0 0,2-2 0 0 0,2-4 0 0 0,2-1 0 0 0,3-2 0 0 0,1 0 0 0 0,1 0 0 0 0,4-5 0 0 0,6-4 0 0 0,5-6 0 0 0,5-17 0 0 0,-2-15 0 0 0,1-7 0 0 0,-3-8 0 0 0,-1-1 0 0 0,-2 2 0 0 0,1 3 0 0 0,2 8 0 0 0,-2 3 0 0 0,1 2 0 0 0,-2 1 0 0 0,1 3 0 0 0,-2 0 0 0 0,1 0 0 0 0,-2-2 0 0 0,-2-2 0 0 0,-3-2 0 0 0,-3 0 0 0 0,-1-1 0 0 0,2 4 0 0 0,1 0 0 0 0,4 1 0 0 0,0-1 0 0 0,-1-6 0 0 0,2-2 0 0 0,3-1 0 0 0,0 1 0 0 0,2 5 0 0 0,-2 2 0 0 0,1-4 0 0 0,-2-1 0 0 0,1 4 0 0 0,-1 1 0 0 0,1 4 0 0 0,-2 1 0 0 0,2-5 0 0 0,3-3 0 0 0,-2-2 0 0 0,1 4 0 0 0,-2-3 0 0 0,2-1 0 0 0,1-1 0 0 0,2 1 0 0 0,3 0 0 0 0,2 1 0 0 0,1 4 0 0 0,-4 2 0 0 0,-1 0 0 0 0,1 3 0 0 0,4 4 0 0 0,8 5 0 0 0,1 2 0 0 0,0 4 0 0 0,-2 0 0 0 0,-1 2 0 0 0,-3 0 0 0 0,-1 0 0 0 0,-1-1 0 0 0,-1 1 0 0 0,-4 3 0 0 0,-10 6 0 0 0,-6 9 0 0 0,-5 6 0 0 0,-1 2 0 0 0,-1 1 0 0 0,1 0 0 0 0,0 0 0 0 0,-4-2 0 0 0,0 0 0 0 0,0-1 0 0 0,2-1 0 0 0,-4-4 0 0 0,1-1 0 0 0,1 0 0 0 0,-3-3 0 0 0,-3-1 0 0 0,-5 3 0 0 0,-7-4 0 0 0,-3 2 0 0 0,-2 1 0 0 0,4 2 0 0 0,2-2 0 0 0,1 1 0 0 0,-3 0 0 0 0,1 2 0 0 0,1-2 0 0 0,5-5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7-07T08:33:59.719"/>
    </inkml:context>
    <inkml:brush xml:id="br0">
      <inkml:brushProperty name="width" value="0.2" units="cm"/>
      <inkml:brushProperty name="height" value="0.2" units="cm"/>
      <inkml:brushProperty name="color" value="#FFFFFF"/>
    </inkml:brush>
  </inkml:definitions>
  <inkml:trace contextRef="#ctx0" brushRef="#br0">38994 19453 16383 0 0,'-4'0'0'0'0,"-6"0"0"0"0,-5 0 0 0 0,-4 0 0 0 0,-3 0 0 0 0,-2 0 0 0 0,-9 17 0 0 0,0 21 0 0 0,3 13 0 0 0,2 11 0 0 0,-3 10 0 0 0,4-2 0 0 0,2-5 0 0 0,2-14 0 0 0,5-10 0 0 0,4-6 0 0 0,2-3 0 0 0,-2-3 0 0 0,2-3 0 0 0,-2-6 0 0 0,-2-1 0 0 0,-3-5 0 0 0,-2 4 0 0 0,-6-2 0 0 0,-6 2 0 0 0,-2-3 0 0 0,1 0 0 0 0,1-2 0 0 0,4 0 0 0 0,1-1 0 0 0,-2-4 0 0 0,0-2 0 0 0,-4-3 0 0 0,0-1 0 0 0,-2-2 0 0 0,1 0 0 0 0,1-1 0 0 0,4 1 0 0 0,10-1 0 0 0,13 1 0 0 0,20-9 0 0 0,16-6 0 0 0,7-1 0 0 0,2 2 0 0 0,-2 0 0 0 0,-2 2 0 0 0,-3 3 0 0 0,-3 3 0 0 0,-6-2 0 0 0,1-3 0 0 0,2-4 0 0 0,4-8 0 0 0,-3-4 0 0 0,-1-6 0 0 0,-2-1 0 0 0,1 1 0 0 0,3 1 0 0 0,2 7 0 0 0,0 4 0 0 0,0 4 0 0 0,-2 7 0 0 0,-1 3 0 0 0,-1 4 0 0 0,0-2 0 0 0,-9 0 0 0 0,-7 5 0 0 0,-13 2 0 0 0,-11 6 0 0 0,-6 0 0 0 0,-4 0 0 0 0,-2 2 0 0 0,4 4 0 0 0,2-1 0 0 0,-1-2 0 0 0,1-3 0 0 0,-1 0 0 0 0,-1 9 0 0 0,-1 4 0 0 0,4 8 0 0 0,2-2 0 0 0,3-1 0 0 0,-4-5 0 0 0,5-6 0 0 0,18-5 0 0 0,13-5 0 0 0,10-3 0 0 0,6-2 0 0 0,5-5 0 0 0,5-2 0 0 0,3 1 0 0 0,-2-3 0 0 0,4-5 0 0 0,-3 1 0 0 0,1-2 0 0 0,-1-2 0 0 0,-7-3 0 0 0,-6 3 0 0 0,-5 3 0 0 0,-2 5 0 0 0,3 3 0 0 0,4-9 0 0 0,2-2 0 0 0,2-3 0 0 0,13-6 0 0 0,10-2 0 0 0,3-1 0 0 0,-1 0 0 0 0,-2 1 0 0 0,-7 2 0 0 0,-9 0 0 0 0,-6 5 0 0 0,-7 2 0 0 0,-3 0 0 0 0,1 3 0 0 0,1-4 0 0 0,-1-2 0 0 0,-1 2 0 0 0,-5 0 0 0 0,-7 0 0 0 0,-1 3 0 0 0,-3 0 0 0 0,-3 0 0 0 0,-4-3 0 0 0,2 3 0 0 0,0 0 0 0 0,-1-5 0 0 0,3-4 0 0 0,0 0 0 0 0,3-1 0 0 0,-1 0 0 0 0,-2 1 0 0 0,-2 0 0 0 0,-2 1 0 0 0,-2 1 0 0 0,-1-1 0 0 0,-1 1 0 0 0,-1 0 0 0 0,1-1 0 0 0,0 1 0 0 0,-1-4 0 0 0,1-6 0 0 0,0-1 0 0 0,0-3 0 0 0,0-3 0 0 0,0-3 0 0 0,0 1 0 0 0,0 1 0 0 0,0 3 0 0 0,0 3 0 0 0,0 5 0 0 0,0-1 0 0 0,0-4 0 0 0,0 1 0 0 0,4-3 0 0 0,1 2 0 0 0,5 2 0 0 0,-1 3 0 0 0,0 3 0 0 0,1 2 0 0 0,-1 1 0 0 0,-5 9 0 0 0,-17 28 0 0 0,-14 37 0 0 0,-6 30 0 0 0,-11 35 0 0 0,-1 20 0 0 0,7-2 0 0 0,1-6 0 0 0,7-17 0 0 0,5-18 0 0 0,6-16 0 0 0,7-13 0 0 0,1-13 0 0 0,2-6 0 0 0,-1-2 0 0 0,1-5 0 0 0,-2 1 0 0 0,-4 2 0 0 0,-2 2 0 0 0,0 4 0 0 0,4-3 0 0 0,0 4 0 0 0,-2-2 0 0 0,1-3 0 0 0,4-2 0 0 0,-1 2 0 0 0,-3-2 0 0 0,-3-4 0 0 0,1-4 0 0 0,0-2 0 0 0,-2-3 0 0 0,-3 3 0 0 0,0-4 0 0 0,-2-5 0 0 0,3-7 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7-07T08:34:00.418"/>
    </inkml:context>
    <inkml:brush xml:id="br0">
      <inkml:brushProperty name="width" value="0.2" units="cm"/>
      <inkml:brushProperty name="height" value="0.2" units="cm"/>
      <inkml:brushProperty name="color" value="#FFFFFF"/>
    </inkml:brush>
  </inkml:definitions>
  <inkml:trace contextRef="#ctx0" brushRef="#br0">3651 12012 16383 0 0,'0'0'0'0'0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7-07T08:34:00.419"/>
    </inkml:context>
    <inkml:brush xml:id="br0">
      <inkml:brushProperty name="width" value="0.2" units="cm"/>
      <inkml:brushProperty name="height" value="0.2" units="cm"/>
      <inkml:brushProperty name="color" value="#FFFFFF"/>
    </inkml:brush>
  </inkml:definitions>
  <inkml:trace contextRef="#ctx0" brushRef="#br0">4657 11483 16383 0 0,'0'0'0'0'0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7-07T08:34:07.153"/>
    </inkml:context>
    <inkml:brush xml:id="br0">
      <inkml:brushProperty name="width" value="0.2" units="cm"/>
      <inkml:brushProperty name="height" value="0.2" units="cm"/>
      <inkml:brushProperty name="color" value="#FFFFFF"/>
    </inkml:brush>
  </inkml:definitions>
  <inkml:trace contextRef="#ctx0" brushRef="#br0">28679 9732 16383 0 0,'0'16'0'0'0,"0"48"0"0"0,0 45 0 0 0,0 25 0 0 0,0 15 0 0 0,0-2 0 0 0,0-14 0 0 0,0-16 0 0 0,0-24 0 0 0,0-24 0 0 0,0-20 0 0 0,4-18 0 0 0,1-38 0 0 0,0-28 0 0 0,0-15 0 0 0,-2-12 0 0 0,-1-3 0 0 0,-6 0 0 0 0,-1 8 0 0 0,0 1 0 0 0,1-2 0 0 0,0-5 0 0 0,2 2 0 0 0,1-3 0 0 0,1-1 0 0 0,0 5 0 0 0,0 0 0 0 0,0-5 0 0 0,0 3 0 0 0,0 5 0 0 0,0-1 0 0 0,1 5 0 0 0,-1 8 0 0 0,0 8 0 0 0,0 5 0 0 0,0 4 0 0 0,0 3 0 0 0,0 2 0 0 0,0 0 0 0 0,0 0 0 0 0,0 0 0 0 0,0 0 0 0 0,0-1 0 0 0,0 0 0 0 0,0-9 0 0 0,0-2 0 0 0,0-8 0 0 0,0-5 0 0 0,0-3 0 0 0,0 4 0 0 0,-5 5 0 0 0,0 23 0 0 0,0 26 0 0 0,0 21 0 0 0,2 22 0 0 0,2 19 0 0 0,0 14 0 0 0,0 6 0 0 0,1 4 0 0 0,0 2 0 0 0,1-6 0 0 0,-1-10 0 0 0,0-6 0 0 0,0-3 0 0 0,0-9 0 0 0,0-3 0 0 0,0 1 0 0 0,4-5 0 0 0,2 1 0 0 0,-1-1 0 0 0,-1-2 0 0 0,-1 4 0 0 0,-1-5 0 0 0,-1-2 0 0 0,0-5 0 0 0,-1-2 0 0 0,-1-4 0 0 0,1-4 0 0 0,0 0 0 0 0,0-2 0 0 0,0 3 0 0 0,0-1 0 0 0,0 2 0 0 0,0-1 0 0 0,0-2 0 0 0,4-3 0 0 0,1 6 0 0 0,0 1 0 0 0,0 3 0 0 0,-2 2 0 0 0,-1 3 0 0 0,-1-2 0 0 0,-1-1 0 0 0,0-3 0 0 0,0 1 0 0 0,0-3 0 0 0,-1-4 0 0 0,1 1 0 0 0,0 4 0 0 0,0-2 0 0 0,0 6 0 0 0,0 0 0 0 0,0 6 0 0 0,0-2 0 0 0,0 4 0 0 0,0 6 0 0 0,0 5 0 0 0,0 6 0 0 0,0-1 0 0 0,0 0 0 0 0,0-1 0 0 0,0 3 0 0 0,0-5 0 0 0,0-5 0 0 0,0 0 0 0 0,0-6 0 0 0,0-7 0 0 0,0-7 0 0 0,0-3 0 0 0,0-2 0 0 0,0-3 0 0 0,0-2 0 0 0,0 2 0 0 0,0 0 0 0 0,0 8 0 0 0,0 1 0 0 0,0 2 0 0 0,0-1 0 0 0,0 0 0 0 0,0-2 0 0 0,0 1 0 0 0,0-3 0 0 0,0-3 0 0 0,0-2 0 0 0,0 1 0 0 0,0 3 0 0 0,0 0 0 0 0,0 3 0 0 0,0-1 0 0 0,0 5 0 0 0,0 0 0 0 0,0 5 0 0 0,0-2 0 0 0,0 1 0 0 0,0 0 0 0 0,0 5 0 0 0,0 2 0 0 0,0 4 0 0 0,0 5 0 0 0,0 5 0 0 0,0-2 0 0 0,0-6 0 0 0,0-2 0 0 0,0-3 0 0 0,0-5 0 0 0,0 1 0 0 0,0-4 0 0 0,0-2 0 0 0,0-3 0 0 0,0-6 0 0 0,0-4 0 0 0,0-3 0 0 0,0 2 0 0 0,0 0 0 0 0,0-5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101017-BFC2-43B8-89F3-40C763DD0344}" type="datetimeFigureOut">
              <a:t>י"ד/תמוז/תשפ"ה</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244AE6-2219-4BE8-B46A-411C159A29F7}" type="slidenum">
              <a:t>‹#›</a:t>
            </a:fld>
            <a:endParaRPr lang="en-US"/>
          </a:p>
        </p:txBody>
      </p:sp>
    </p:spTree>
    <p:extLst>
      <p:ext uri="{BB962C8B-B14F-4D97-AF65-F5344CB8AC3E}">
        <p14:creationId xmlns:p14="http://schemas.microsoft.com/office/powerpoint/2010/main" val="145287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Hi everyone, happy to be here, my name is </a:t>
            </a:r>
            <a:r>
              <a:rPr lang="en-US" dirty="0" err="1">
                <a:ea typeface="Calibri"/>
                <a:cs typeface="Calibri"/>
              </a:rPr>
              <a:t>itamar</a:t>
            </a:r>
            <a:r>
              <a:rPr lang="en-US" dirty="0">
                <a:ea typeface="Calibri"/>
                <a:cs typeface="Calibri"/>
              </a:rPr>
              <a:t>, </a:t>
            </a:r>
            <a:r>
              <a:rPr lang="en-US" dirty="0" err="1">
                <a:ea typeface="Calibri"/>
                <a:cs typeface="Calibri"/>
              </a:rPr>
              <a:t>im</a:t>
            </a:r>
            <a:r>
              <a:rPr lang="en-US" dirty="0">
                <a:ea typeface="Calibri"/>
                <a:cs typeface="Calibri"/>
              </a:rPr>
              <a:t> a MSC student at the </a:t>
            </a:r>
            <a:r>
              <a:rPr lang="en-US" dirty="0" err="1">
                <a:ea typeface="Calibri"/>
                <a:cs typeface="Calibri"/>
              </a:rPr>
              <a:t>technion</a:t>
            </a:r>
            <a:r>
              <a:rPr lang="en-US" dirty="0">
                <a:ea typeface="Calibri"/>
                <a:cs typeface="Calibri"/>
              </a:rPr>
              <a:t> in </a:t>
            </a:r>
            <a:r>
              <a:rPr lang="en-US" dirty="0" err="1">
                <a:ea typeface="Calibri"/>
                <a:cs typeface="Calibri"/>
              </a:rPr>
              <a:t>israel</a:t>
            </a:r>
            <a:r>
              <a:rPr lang="en-US" dirty="0">
                <a:ea typeface="Calibri"/>
                <a:cs typeface="Calibri"/>
              </a:rPr>
              <a:t>. I am going to present you our work "</a:t>
            </a:r>
            <a:r>
              <a:rPr lang="en-US" dirty="0"/>
              <a:t>Why Paying for Storage Beats Free Networking in Cloud Bursting</a:t>
            </a:r>
            <a:r>
              <a:rPr lang="en-US" dirty="0">
                <a:ea typeface="Calibri"/>
                <a:cs typeface="Calibri"/>
              </a:rPr>
              <a:t>"</a:t>
            </a:r>
          </a:p>
        </p:txBody>
      </p:sp>
      <p:sp>
        <p:nvSpPr>
          <p:cNvPr id="4" name="Slide Number Placeholder 3"/>
          <p:cNvSpPr>
            <a:spLocks noGrp="1"/>
          </p:cNvSpPr>
          <p:nvPr>
            <p:ph type="sldNum" sz="quarter" idx="5"/>
          </p:nvPr>
        </p:nvSpPr>
        <p:spPr/>
        <p:txBody>
          <a:bodyPr/>
          <a:lstStyle/>
          <a:p>
            <a:fld id="{0A244AE6-2219-4BE8-B46A-411C159A29F7}" type="slidenum">
              <a:rPr lang="en-US"/>
              <a:t>1</a:t>
            </a:fld>
            <a:endParaRPr lang="en-US"/>
          </a:p>
        </p:txBody>
      </p:sp>
    </p:spTree>
    <p:extLst>
      <p:ext uri="{BB962C8B-B14F-4D97-AF65-F5344CB8AC3E}">
        <p14:creationId xmlns:p14="http://schemas.microsoft.com/office/powerpoint/2010/main" val="2395155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FB605-3A2A-9EB0-6DA1-033E01C4C1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C443A-8A15-BCA9-76B9-9E99615858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298CED-A261-40E7-A4A4-3C065E3DB37D}"/>
              </a:ext>
            </a:extLst>
          </p:cNvPr>
          <p:cNvSpPr>
            <a:spLocks noGrp="1"/>
          </p:cNvSpPr>
          <p:nvPr>
            <p:ph type="body" idx="1"/>
          </p:nvPr>
        </p:nvSpPr>
        <p:spPr/>
        <p:txBody>
          <a:bodyPr/>
          <a:lstStyle/>
          <a:p>
            <a:r>
              <a:rPr lang="en-US" dirty="0">
                <a:ea typeface="Calibri"/>
                <a:cs typeface="Calibri"/>
              </a:rPr>
              <a:t>So if a job needs the same object on time t1 and then again on time t2, it would be read remotely on both times</a:t>
            </a:r>
          </a:p>
        </p:txBody>
      </p:sp>
      <p:sp>
        <p:nvSpPr>
          <p:cNvPr id="4" name="Slide Number Placeholder 3">
            <a:extLst>
              <a:ext uri="{FF2B5EF4-FFF2-40B4-BE49-F238E27FC236}">
                <a16:creationId xmlns:a16="http://schemas.microsoft.com/office/drawing/2014/main" id="{E47348EA-D97D-850F-8933-81F2603FE5D7}"/>
              </a:ext>
            </a:extLst>
          </p:cNvPr>
          <p:cNvSpPr>
            <a:spLocks noGrp="1"/>
          </p:cNvSpPr>
          <p:nvPr>
            <p:ph type="sldNum" sz="quarter" idx="5"/>
          </p:nvPr>
        </p:nvSpPr>
        <p:spPr/>
        <p:txBody>
          <a:bodyPr/>
          <a:lstStyle/>
          <a:p>
            <a:fld id="{0A244AE6-2219-4BE8-B46A-411C159A29F7}" type="slidenum">
              <a:rPr lang="en-US"/>
              <a:t>11</a:t>
            </a:fld>
            <a:endParaRPr lang="en-US"/>
          </a:p>
        </p:txBody>
      </p:sp>
    </p:spTree>
    <p:extLst>
      <p:ext uri="{BB962C8B-B14F-4D97-AF65-F5344CB8AC3E}">
        <p14:creationId xmlns:p14="http://schemas.microsoft.com/office/powerpoint/2010/main" val="343576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E19F4-62B2-8DA9-B9BB-89B1F841DD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00DE50-4052-9213-8BC7-32C758EBB6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060579-E5AB-0174-D1C5-9D71544FC039}"/>
              </a:ext>
            </a:extLst>
          </p:cNvPr>
          <p:cNvSpPr>
            <a:spLocks noGrp="1"/>
          </p:cNvSpPr>
          <p:nvPr>
            <p:ph type="body" idx="1"/>
          </p:nvPr>
        </p:nvSpPr>
        <p:spPr/>
        <p:txBody>
          <a:bodyPr/>
          <a:lstStyle/>
          <a:p>
            <a:r>
              <a:rPr lang="en-US" dirty="0">
                <a:ea typeface="Calibri"/>
                <a:cs typeface="Calibri"/>
              </a:rPr>
              <a:t>So if a job needs the same object on time t1 and then again on time t2, it would be read remotely on both times</a:t>
            </a:r>
          </a:p>
        </p:txBody>
      </p:sp>
      <p:sp>
        <p:nvSpPr>
          <p:cNvPr id="4" name="Slide Number Placeholder 3">
            <a:extLst>
              <a:ext uri="{FF2B5EF4-FFF2-40B4-BE49-F238E27FC236}">
                <a16:creationId xmlns:a16="http://schemas.microsoft.com/office/drawing/2014/main" id="{AFB91356-9F17-FCD9-2D36-21E9A085AE7E}"/>
              </a:ext>
            </a:extLst>
          </p:cNvPr>
          <p:cNvSpPr>
            <a:spLocks noGrp="1"/>
          </p:cNvSpPr>
          <p:nvPr>
            <p:ph type="sldNum" sz="quarter" idx="5"/>
          </p:nvPr>
        </p:nvSpPr>
        <p:spPr/>
        <p:txBody>
          <a:bodyPr/>
          <a:lstStyle/>
          <a:p>
            <a:fld id="{0A244AE6-2219-4BE8-B46A-411C159A29F7}" type="slidenum">
              <a:rPr lang="en-US"/>
              <a:t>12</a:t>
            </a:fld>
            <a:endParaRPr lang="en-US"/>
          </a:p>
        </p:txBody>
      </p:sp>
    </p:spTree>
    <p:extLst>
      <p:ext uri="{BB962C8B-B14F-4D97-AF65-F5344CB8AC3E}">
        <p14:creationId xmlns:p14="http://schemas.microsoft.com/office/powerpoint/2010/main" val="3189357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47E29-7D39-3550-E3C1-1F002DB912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E28AE7-E2D0-EA38-5BE2-0A257C5F15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8A34B-FF91-CBB4-76E8-3DC2924EB794}"/>
              </a:ext>
            </a:extLst>
          </p:cNvPr>
          <p:cNvSpPr>
            <a:spLocks noGrp="1"/>
          </p:cNvSpPr>
          <p:nvPr>
            <p:ph type="body" idx="1"/>
          </p:nvPr>
        </p:nvSpPr>
        <p:spPr/>
        <p:txBody>
          <a:bodyPr/>
          <a:lstStyle/>
          <a:p>
            <a:r>
              <a:rPr lang="en-US" dirty="0">
                <a:ea typeface="Calibri"/>
                <a:cs typeface="Calibri"/>
              </a:rPr>
              <a:t>So if a job needs the same object on time t1 and then again on time t2, it would be read remotely on both times</a:t>
            </a:r>
          </a:p>
        </p:txBody>
      </p:sp>
      <p:sp>
        <p:nvSpPr>
          <p:cNvPr id="4" name="Slide Number Placeholder 3">
            <a:extLst>
              <a:ext uri="{FF2B5EF4-FFF2-40B4-BE49-F238E27FC236}">
                <a16:creationId xmlns:a16="http://schemas.microsoft.com/office/drawing/2014/main" id="{0FBBC55F-9DE2-B828-959F-A3EECC79A6F0}"/>
              </a:ext>
            </a:extLst>
          </p:cNvPr>
          <p:cNvSpPr>
            <a:spLocks noGrp="1"/>
          </p:cNvSpPr>
          <p:nvPr>
            <p:ph type="sldNum" sz="quarter" idx="5"/>
          </p:nvPr>
        </p:nvSpPr>
        <p:spPr/>
        <p:txBody>
          <a:bodyPr/>
          <a:lstStyle/>
          <a:p>
            <a:fld id="{0A244AE6-2219-4BE8-B46A-411C159A29F7}" type="slidenum">
              <a:rPr lang="en-US"/>
              <a:t>13</a:t>
            </a:fld>
            <a:endParaRPr lang="en-US"/>
          </a:p>
        </p:txBody>
      </p:sp>
    </p:spTree>
    <p:extLst>
      <p:ext uri="{BB962C8B-B14F-4D97-AF65-F5344CB8AC3E}">
        <p14:creationId xmlns:p14="http://schemas.microsoft.com/office/powerpoint/2010/main" val="4005866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9EE02-FAF0-6E42-C7FB-683D521DE0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759907-6C0F-9841-D0C6-822CCEE5D1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13F895-00CC-2318-A28B-02F9E69484CD}"/>
              </a:ext>
            </a:extLst>
          </p:cNvPr>
          <p:cNvSpPr>
            <a:spLocks noGrp="1"/>
          </p:cNvSpPr>
          <p:nvPr>
            <p:ph type="body" idx="1"/>
          </p:nvPr>
        </p:nvSpPr>
        <p:spPr/>
        <p:txBody>
          <a:bodyPr/>
          <a:lstStyle/>
          <a:p>
            <a:r>
              <a:rPr lang="en-US" dirty="0">
                <a:ea typeface="Calibri"/>
                <a:cs typeface="Calibri"/>
              </a:rPr>
              <a:t>So if a job needs the same object on time t1 and then again on time t2, it would be read remotely on both times</a:t>
            </a:r>
          </a:p>
        </p:txBody>
      </p:sp>
      <p:sp>
        <p:nvSpPr>
          <p:cNvPr id="4" name="Slide Number Placeholder 3">
            <a:extLst>
              <a:ext uri="{FF2B5EF4-FFF2-40B4-BE49-F238E27FC236}">
                <a16:creationId xmlns:a16="http://schemas.microsoft.com/office/drawing/2014/main" id="{35759E57-DBE8-91C3-5656-187BDE2491AE}"/>
              </a:ext>
            </a:extLst>
          </p:cNvPr>
          <p:cNvSpPr>
            <a:spLocks noGrp="1"/>
          </p:cNvSpPr>
          <p:nvPr>
            <p:ph type="sldNum" sz="quarter" idx="5"/>
          </p:nvPr>
        </p:nvSpPr>
        <p:spPr/>
        <p:txBody>
          <a:bodyPr/>
          <a:lstStyle/>
          <a:p>
            <a:fld id="{0A244AE6-2219-4BE8-B46A-411C159A29F7}" type="slidenum">
              <a:rPr lang="en-US"/>
              <a:t>14</a:t>
            </a:fld>
            <a:endParaRPr lang="en-US"/>
          </a:p>
        </p:txBody>
      </p:sp>
    </p:spTree>
    <p:extLst>
      <p:ext uri="{BB962C8B-B14F-4D97-AF65-F5344CB8AC3E}">
        <p14:creationId xmlns:p14="http://schemas.microsoft.com/office/powerpoint/2010/main" val="1641132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Now, the inter-cloud network link is slow. Exactly how slow is dependent on the exact setup, but nevertheless it </a:t>
            </a:r>
            <a:r>
              <a:rPr lang="en-US" dirty="0"/>
              <a:t>is several times</a:t>
            </a:r>
            <a:r>
              <a:rPr lang="en-US" dirty="0">
                <a:ea typeface="Calibri"/>
                <a:cs typeface="Calibri"/>
              </a:rPr>
              <a:t> slower the latency and throughput inside the cloud.</a:t>
            </a:r>
            <a:endParaRPr lang="en-US" dirty="0"/>
          </a:p>
          <a:p>
            <a:r>
              <a:rPr lang="en-US" dirty="0">
                <a:ea typeface="Calibri"/>
                <a:cs typeface="Calibri"/>
              </a:rPr>
              <a:t>This can increase the job execution time. </a:t>
            </a:r>
          </a:p>
          <a:p>
            <a:r>
              <a:rPr lang="en-US" dirty="0">
                <a:ea typeface="Calibri"/>
                <a:cs typeface="Calibri"/>
              </a:rPr>
              <a:t>And if you recall, the CPU in the cloud is charged per time of use.   </a:t>
            </a:r>
            <a:endParaRPr lang="en-US" dirty="0"/>
          </a:p>
        </p:txBody>
      </p:sp>
      <p:sp>
        <p:nvSpPr>
          <p:cNvPr id="4" name="Slide Number Placeholder 3"/>
          <p:cNvSpPr>
            <a:spLocks noGrp="1"/>
          </p:cNvSpPr>
          <p:nvPr>
            <p:ph type="sldNum" sz="quarter" idx="5"/>
          </p:nvPr>
        </p:nvSpPr>
        <p:spPr/>
        <p:txBody>
          <a:bodyPr/>
          <a:lstStyle/>
          <a:p>
            <a:fld id="{0A244AE6-2219-4BE8-B46A-411C159A29F7}" type="slidenum">
              <a:rPr lang="en-US"/>
              <a:t>15</a:t>
            </a:fld>
            <a:endParaRPr lang="en-US"/>
          </a:p>
        </p:txBody>
      </p:sp>
    </p:spTree>
    <p:extLst>
      <p:ext uri="{BB962C8B-B14F-4D97-AF65-F5344CB8AC3E}">
        <p14:creationId xmlns:p14="http://schemas.microsoft.com/office/powerpoint/2010/main" val="3640244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So this leads us to our observation, that time=money. What I mean is that reading objects remotely, even though its not charged directly, cost money – due to the delay it causes</a:t>
            </a:r>
            <a:endParaRPr lang="en-US" dirty="0"/>
          </a:p>
        </p:txBody>
      </p:sp>
      <p:sp>
        <p:nvSpPr>
          <p:cNvPr id="4" name="Slide Number Placeholder 3"/>
          <p:cNvSpPr>
            <a:spLocks noGrp="1"/>
          </p:cNvSpPr>
          <p:nvPr>
            <p:ph type="sldNum" sz="quarter" idx="5"/>
          </p:nvPr>
        </p:nvSpPr>
        <p:spPr/>
        <p:txBody>
          <a:bodyPr/>
          <a:lstStyle/>
          <a:p>
            <a:fld id="{0A244AE6-2219-4BE8-B46A-411C159A29F7}" type="slidenum">
              <a:rPr lang="en-US"/>
              <a:t>16</a:t>
            </a:fld>
            <a:endParaRPr lang="en-US"/>
          </a:p>
        </p:txBody>
      </p:sp>
    </p:spTree>
    <p:extLst>
      <p:ext uri="{BB962C8B-B14F-4D97-AF65-F5344CB8AC3E}">
        <p14:creationId xmlns:p14="http://schemas.microsoft.com/office/powerpoint/2010/main" val="696895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What can we do about it? Well, cache. </a:t>
            </a:r>
          </a:p>
          <a:p>
            <a:r>
              <a:rPr lang="en-US" dirty="0">
                <a:ea typeface="Calibri"/>
                <a:cs typeface="Calibri"/>
              </a:rPr>
              <a:t>It turns out actually, that if OBJ 1 size is 500k, at the same CPU cost for the time it takes to read it remotely, we could store it in cloud object storage for ~5 days. </a:t>
            </a:r>
          </a:p>
          <a:p>
            <a:endParaRPr lang="en-US" dirty="0">
              <a:ea typeface="Calibri"/>
              <a:cs typeface="Calibri"/>
            </a:endParaRPr>
          </a:p>
          <a:p>
            <a:r>
              <a:rPr lang="en-US" dirty="0">
                <a:ea typeface="Calibri"/>
                <a:cs typeface="Calibri"/>
              </a:rPr>
              <a:t> </a:t>
            </a:r>
          </a:p>
        </p:txBody>
      </p:sp>
      <p:sp>
        <p:nvSpPr>
          <p:cNvPr id="4" name="Slide Number Placeholder 3"/>
          <p:cNvSpPr>
            <a:spLocks noGrp="1"/>
          </p:cNvSpPr>
          <p:nvPr>
            <p:ph type="sldNum" sz="quarter" idx="5"/>
          </p:nvPr>
        </p:nvSpPr>
        <p:spPr/>
        <p:txBody>
          <a:bodyPr/>
          <a:lstStyle/>
          <a:p>
            <a:fld id="{0A244AE6-2219-4BE8-B46A-411C159A29F7}" type="slidenum">
              <a:rPr lang="en-US"/>
              <a:t>17</a:t>
            </a:fld>
            <a:endParaRPr lang="en-US"/>
          </a:p>
        </p:txBody>
      </p:sp>
    </p:spTree>
    <p:extLst>
      <p:ext uri="{BB962C8B-B14F-4D97-AF65-F5344CB8AC3E}">
        <p14:creationId xmlns:p14="http://schemas.microsoft.com/office/powerpoint/2010/main" val="4050311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So how will that look with caching? - on time t1 the object will be read remotely, and will be stored in the cache. </a:t>
            </a:r>
            <a:endParaRPr lang="en-US"/>
          </a:p>
          <a:p>
            <a:r>
              <a:rPr lang="en-US" dirty="0">
                <a:ea typeface="Calibri"/>
                <a:cs typeface="Calibri"/>
              </a:rPr>
              <a:t>And on time t2 the object will be read locally from the cache. So this can save on CPU cost, if the job runs faster, but on the other hand introduces new storage cost for the cache</a:t>
            </a:r>
            <a:endParaRPr lang="en-US" dirty="0"/>
          </a:p>
        </p:txBody>
      </p:sp>
      <p:sp>
        <p:nvSpPr>
          <p:cNvPr id="4" name="Slide Number Placeholder 3"/>
          <p:cNvSpPr>
            <a:spLocks noGrp="1"/>
          </p:cNvSpPr>
          <p:nvPr>
            <p:ph type="sldNum" sz="quarter" idx="5"/>
          </p:nvPr>
        </p:nvSpPr>
        <p:spPr/>
        <p:txBody>
          <a:bodyPr/>
          <a:lstStyle/>
          <a:p>
            <a:fld id="{0A244AE6-2219-4BE8-B46A-411C159A29F7}" type="slidenum">
              <a:rPr lang="en-US"/>
              <a:t>18</a:t>
            </a:fld>
            <a:endParaRPr lang="en-US"/>
          </a:p>
        </p:txBody>
      </p:sp>
    </p:spTree>
    <p:extLst>
      <p:ext uri="{BB962C8B-B14F-4D97-AF65-F5344CB8AC3E}">
        <p14:creationId xmlns:p14="http://schemas.microsoft.com/office/powerpoint/2010/main" val="716249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So now we need to evaluate if </a:t>
            </a:r>
            <a:r>
              <a:rPr lang="en-US" dirty="0"/>
              <a:t>Paying for Storage Beat Free Networking in Cloud Bursting</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0A244AE6-2219-4BE8-B46A-411C159A29F7}" type="slidenum">
              <a:rPr lang="en-US"/>
              <a:t>19</a:t>
            </a:fld>
            <a:endParaRPr lang="en-US"/>
          </a:p>
        </p:txBody>
      </p:sp>
    </p:spTree>
    <p:extLst>
      <p:ext uri="{BB962C8B-B14F-4D97-AF65-F5344CB8AC3E}">
        <p14:creationId xmlns:p14="http://schemas.microsoft.com/office/powerpoint/2010/main" val="3783841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We used </a:t>
            </a:r>
            <a:r>
              <a:rPr lang="en-US" dirty="0"/>
              <a:t>one week long </a:t>
            </a:r>
            <a:r>
              <a:rPr lang="en-US" dirty="0">
                <a:ea typeface="Calibri"/>
                <a:cs typeface="Calibri"/>
              </a:rPr>
              <a:t>real-world object storage traces collected by IBM, and used for simulation with two modes:</a:t>
            </a:r>
            <a:endParaRPr lang="en-US" dirty="0"/>
          </a:p>
          <a:p>
            <a:r>
              <a:rPr lang="en-US" dirty="0">
                <a:ea typeface="Calibri"/>
                <a:cs typeface="Calibri"/>
              </a:rPr>
              <a:t>A) the first represent io-bound applications that run on standard on-demand VM. Each object read starts immediately when the previous one finished.</a:t>
            </a:r>
          </a:p>
          <a:p>
            <a:r>
              <a:rPr lang="en-US" dirty="0">
                <a:ea typeface="Calibri"/>
                <a:cs typeface="Calibri"/>
              </a:rPr>
              <a:t>B) the second represents a serverless workload – what that means is that each obj read is triggered within a serverless function at the time it happened in the trace, and CPU is billed per function and not over the entire duration of the simulation. </a:t>
            </a:r>
          </a:p>
        </p:txBody>
      </p:sp>
      <p:sp>
        <p:nvSpPr>
          <p:cNvPr id="4" name="Slide Number Placeholder 3"/>
          <p:cNvSpPr>
            <a:spLocks noGrp="1"/>
          </p:cNvSpPr>
          <p:nvPr>
            <p:ph type="sldNum" sz="quarter" idx="5"/>
          </p:nvPr>
        </p:nvSpPr>
        <p:spPr/>
        <p:txBody>
          <a:bodyPr/>
          <a:lstStyle/>
          <a:p>
            <a:fld id="{0A244AE6-2219-4BE8-B46A-411C159A29F7}" type="slidenum">
              <a:rPr lang="en-US"/>
              <a:t>20</a:t>
            </a:fld>
            <a:endParaRPr lang="en-US"/>
          </a:p>
        </p:txBody>
      </p:sp>
    </p:spTree>
    <p:extLst>
      <p:ext uri="{BB962C8B-B14F-4D97-AF65-F5344CB8AC3E}">
        <p14:creationId xmlns:p14="http://schemas.microsoft.com/office/powerpoint/2010/main" val="1061709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To get started, lets first quickly explain what cloud bursting is. </a:t>
            </a:r>
          </a:p>
          <a:p>
            <a:r>
              <a:rPr lang="en-US" dirty="0">
                <a:ea typeface="Calibri"/>
                <a:cs typeface="Calibri"/>
              </a:rPr>
              <a:t>So lets say we have an organization, and our organization have a private datacenter.</a:t>
            </a:r>
          </a:p>
        </p:txBody>
      </p:sp>
      <p:sp>
        <p:nvSpPr>
          <p:cNvPr id="4" name="Slide Number Placeholder 3"/>
          <p:cNvSpPr>
            <a:spLocks noGrp="1"/>
          </p:cNvSpPr>
          <p:nvPr>
            <p:ph type="sldNum" sz="quarter" idx="5"/>
          </p:nvPr>
        </p:nvSpPr>
        <p:spPr/>
        <p:txBody>
          <a:bodyPr/>
          <a:lstStyle/>
          <a:p>
            <a:fld id="{0A244AE6-2219-4BE8-B46A-411C159A29F7}" type="slidenum">
              <a:rPr lang="en-US"/>
              <a:t>2</a:t>
            </a:fld>
            <a:endParaRPr lang="en-US"/>
          </a:p>
        </p:txBody>
      </p:sp>
    </p:spTree>
    <p:extLst>
      <p:ext uri="{BB962C8B-B14F-4D97-AF65-F5344CB8AC3E}">
        <p14:creationId xmlns:p14="http://schemas.microsoft.com/office/powerpoint/2010/main" val="3968545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871DE-5AAD-A656-6802-720C177126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EF7976-66F2-7CD0-3E5D-F8B343CD75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A99F06-88CC-838C-F758-BAD9E8A9F597}"/>
              </a:ext>
            </a:extLst>
          </p:cNvPr>
          <p:cNvSpPr>
            <a:spLocks noGrp="1"/>
          </p:cNvSpPr>
          <p:nvPr>
            <p:ph type="body" idx="1"/>
          </p:nvPr>
        </p:nvSpPr>
        <p:spPr/>
        <p:txBody>
          <a:bodyPr/>
          <a:lstStyle/>
          <a:p>
            <a:r>
              <a:rPr lang="en-US" dirty="0">
                <a:ea typeface="Calibri"/>
                <a:cs typeface="Calibri"/>
              </a:rPr>
              <a:t>We used </a:t>
            </a:r>
            <a:r>
              <a:rPr lang="en-US" dirty="0"/>
              <a:t>one week long </a:t>
            </a:r>
            <a:r>
              <a:rPr lang="en-US" dirty="0">
                <a:ea typeface="Calibri"/>
                <a:cs typeface="Calibri"/>
              </a:rPr>
              <a:t>real-world object storage traces collected by IBM, and used for simulation with two modes:</a:t>
            </a:r>
            <a:endParaRPr lang="en-US" dirty="0"/>
          </a:p>
          <a:p>
            <a:r>
              <a:rPr lang="en-US" dirty="0">
                <a:ea typeface="Calibri"/>
                <a:cs typeface="Calibri"/>
              </a:rPr>
              <a:t>A) the first represent io-bound applications that run on standard on-demand VM. Each object read starts immediately when the previous one finished.</a:t>
            </a:r>
          </a:p>
          <a:p>
            <a:r>
              <a:rPr lang="en-US" dirty="0">
                <a:ea typeface="Calibri"/>
                <a:cs typeface="Calibri"/>
              </a:rPr>
              <a:t>B) the second represents a serverless workload – what that means is that each obj read is triggered within a serverless function at the time it happened in the trace, and CPU is billed per function and not over the entire duration of the simulation. </a:t>
            </a:r>
          </a:p>
        </p:txBody>
      </p:sp>
      <p:sp>
        <p:nvSpPr>
          <p:cNvPr id="4" name="Slide Number Placeholder 3">
            <a:extLst>
              <a:ext uri="{FF2B5EF4-FFF2-40B4-BE49-F238E27FC236}">
                <a16:creationId xmlns:a16="http://schemas.microsoft.com/office/drawing/2014/main" id="{29ECCF16-EABE-4189-0B0A-5DECF5421702}"/>
              </a:ext>
            </a:extLst>
          </p:cNvPr>
          <p:cNvSpPr>
            <a:spLocks noGrp="1"/>
          </p:cNvSpPr>
          <p:nvPr>
            <p:ph type="sldNum" sz="quarter" idx="5"/>
          </p:nvPr>
        </p:nvSpPr>
        <p:spPr/>
        <p:txBody>
          <a:bodyPr/>
          <a:lstStyle/>
          <a:p>
            <a:fld id="{0A244AE6-2219-4BE8-B46A-411C159A29F7}" type="slidenum">
              <a:rPr lang="en-US"/>
              <a:t>21</a:t>
            </a:fld>
            <a:endParaRPr lang="en-US"/>
          </a:p>
        </p:txBody>
      </p:sp>
    </p:spTree>
    <p:extLst>
      <p:ext uri="{BB962C8B-B14F-4D97-AF65-F5344CB8AC3E}">
        <p14:creationId xmlns:p14="http://schemas.microsoft.com/office/powerpoint/2010/main" val="917349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D3455-5AB7-1F9C-27BC-B72AD24640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EA256A-8982-B0E5-1E1B-24B2664A21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D685BA-C93A-B9F4-33FB-3BFD4BA24D52}"/>
              </a:ext>
            </a:extLst>
          </p:cNvPr>
          <p:cNvSpPr>
            <a:spLocks noGrp="1"/>
          </p:cNvSpPr>
          <p:nvPr>
            <p:ph type="body" idx="1"/>
          </p:nvPr>
        </p:nvSpPr>
        <p:spPr/>
        <p:txBody>
          <a:bodyPr/>
          <a:lstStyle/>
          <a:p>
            <a:r>
              <a:rPr lang="en-US" dirty="0">
                <a:ea typeface="Calibri"/>
                <a:cs typeface="Calibri"/>
              </a:rPr>
              <a:t>We used </a:t>
            </a:r>
            <a:r>
              <a:rPr lang="en-US" dirty="0"/>
              <a:t>one week long </a:t>
            </a:r>
            <a:r>
              <a:rPr lang="en-US" dirty="0">
                <a:ea typeface="Calibri"/>
                <a:cs typeface="Calibri"/>
              </a:rPr>
              <a:t>real-world object storage traces collected by IBM, and used for simulation with two modes:</a:t>
            </a:r>
            <a:endParaRPr lang="en-US" dirty="0"/>
          </a:p>
          <a:p>
            <a:r>
              <a:rPr lang="en-US" dirty="0">
                <a:ea typeface="Calibri"/>
                <a:cs typeface="Calibri"/>
              </a:rPr>
              <a:t>A) the first represent io-bound applications that run on standard on-demand VM. Each object read starts immediately when the previous one finished.</a:t>
            </a:r>
          </a:p>
          <a:p>
            <a:r>
              <a:rPr lang="en-US" dirty="0">
                <a:ea typeface="Calibri"/>
                <a:cs typeface="Calibri"/>
              </a:rPr>
              <a:t>B) the second represents a serverless workload – what that means is that each obj read is triggered within a serverless function at the time it happened in the trace, and CPU is billed per function and not over the entire duration of the simulation. </a:t>
            </a:r>
          </a:p>
        </p:txBody>
      </p:sp>
      <p:sp>
        <p:nvSpPr>
          <p:cNvPr id="4" name="Slide Number Placeholder 3">
            <a:extLst>
              <a:ext uri="{FF2B5EF4-FFF2-40B4-BE49-F238E27FC236}">
                <a16:creationId xmlns:a16="http://schemas.microsoft.com/office/drawing/2014/main" id="{C47F6911-EAE0-455A-7127-9D0709D9ADD8}"/>
              </a:ext>
            </a:extLst>
          </p:cNvPr>
          <p:cNvSpPr>
            <a:spLocks noGrp="1"/>
          </p:cNvSpPr>
          <p:nvPr>
            <p:ph type="sldNum" sz="quarter" idx="5"/>
          </p:nvPr>
        </p:nvSpPr>
        <p:spPr/>
        <p:txBody>
          <a:bodyPr/>
          <a:lstStyle/>
          <a:p>
            <a:fld id="{0A244AE6-2219-4BE8-B46A-411C159A29F7}" type="slidenum">
              <a:rPr lang="en-US"/>
              <a:t>22</a:t>
            </a:fld>
            <a:endParaRPr lang="en-US"/>
          </a:p>
        </p:txBody>
      </p:sp>
    </p:spTree>
    <p:extLst>
      <p:ext uri="{BB962C8B-B14F-4D97-AF65-F5344CB8AC3E}">
        <p14:creationId xmlns:p14="http://schemas.microsoft.com/office/powerpoint/2010/main" val="3901631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6EEF3-8483-FEF1-7A59-1C684A5F7E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D4BFB0-D2EF-FFB7-3225-62497C485C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505BAA-FAD0-D0DE-3149-122CB4DAF90D}"/>
              </a:ext>
            </a:extLst>
          </p:cNvPr>
          <p:cNvSpPr>
            <a:spLocks noGrp="1"/>
          </p:cNvSpPr>
          <p:nvPr>
            <p:ph type="body" idx="1"/>
          </p:nvPr>
        </p:nvSpPr>
        <p:spPr/>
        <p:txBody>
          <a:bodyPr/>
          <a:lstStyle/>
          <a:p>
            <a:r>
              <a:rPr lang="en-US" dirty="0">
                <a:ea typeface="Calibri"/>
                <a:cs typeface="Calibri"/>
              </a:rPr>
              <a:t>Tested using a simulation. The simulation is condensed and assumes io-bound and io operations are sequential.</a:t>
            </a:r>
          </a:p>
          <a:p>
            <a:endParaRPr lang="en-US" dirty="0">
              <a:ea typeface="Calibri"/>
              <a:cs typeface="Calibri"/>
            </a:endParaRPr>
          </a:p>
          <a:p>
            <a:r>
              <a:rPr lang="en-US" dirty="0">
                <a:ea typeface="Calibri"/>
                <a:cs typeface="Calibri"/>
              </a:rPr>
              <a:t>Worth mentioning that the traces are week long. If they were longer, we would ofc see that cache all is bad in more logs...</a:t>
            </a:r>
          </a:p>
          <a:p>
            <a:endParaRPr lang="en-US" dirty="0">
              <a:ea typeface="Calibri"/>
              <a:cs typeface="Calibri"/>
            </a:endParaRPr>
          </a:p>
          <a:p>
            <a:r>
              <a:rPr lang="en-US" dirty="0">
                <a:ea typeface="Calibri"/>
                <a:cs typeface="Calibri"/>
              </a:rPr>
              <a:t>//</a:t>
            </a:r>
            <a:r>
              <a:rPr lang="en-US" dirty="0" err="1">
                <a:ea typeface="Calibri"/>
                <a:cs typeface="Calibri"/>
              </a:rPr>
              <a:t>todo</a:t>
            </a:r>
            <a:r>
              <a:rPr lang="en-US" dirty="0">
                <a:ea typeface="Calibri"/>
                <a:cs typeface="Calibri"/>
              </a:rPr>
              <a:t>: replace graph to include only relevant line</a:t>
            </a:r>
          </a:p>
        </p:txBody>
      </p:sp>
      <p:sp>
        <p:nvSpPr>
          <p:cNvPr id="4" name="Slide Number Placeholder 3">
            <a:extLst>
              <a:ext uri="{FF2B5EF4-FFF2-40B4-BE49-F238E27FC236}">
                <a16:creationId xmlns:a16="http://schemas.microsoft.com/office/drawing/2014/main" id="{A4175051-FA2C-856F-5F04-C154913A5B84}"/>
              </a:ext>
            </a:extLst>
          </p:cNvPr>
          <p:cNvSpPr>
            <a:spLocks noGrp="1"/>
          </p:cNvSpPr>
          <p:nvPr>
            <p:ph type="sldNum" sz="quarter" idx="5"/>
          </p:nvPr>
        </p:nvSpPr>
        <p:spPr/>
        <p:txBody>
          <a:bodyPr/>
          <a:lstStyle/>
          <a:p>
            <a:fld id="{0A244AE6-2219-4BE8-B46A-411C159A29F7}" type="slidenum">
              <a:t>24</a:t>
            </a:fld>
            <a:endParaRPr lang="en-US"/>
          </a:p>
        </p:txBody>
      </p:sp>
    </p:spTree>
    <p:extLst>
      <p:ext uri="{BB962C8B-B14F-4D97-AF65-F5344CB8AC3E}">
        <p14:creationId xmlns:p14="http://schemas.microsoft.com/office/powerpoint/2010/main" val="2540723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for most reads in most logs, small </a:t>
            </a:r>
            <a:r>
              <a:rPr lang="en-US" dirty="0" err="1">
                <a:ea typeface="Calibri"/>
                <a:cs typeface="Calibri"/>
              </a:rPr>
              <a:t>ttls</a:t>
            </a:r>
            <a:r>
              <a:rPr lang="en-US" dirty="0">
                <a:ea typeface="Calibri"/>
                <a:cs typeface="Calibri"/>
              </a:rPr>
              <a:t> are enough, as storage is much cheaper then </a:t>
            </a:r>
            <a:r>
              <a:rPr lang="en-US" dirty="0" err="1">
                <a:ea typeface="Calibri"/>
                <a:cs typeface="Calibri"/>
              </a:rPr>
              <a:t>cpu</a:t>
            </a:r>
            <a:r>
              <a:rPr lang="en-US" dirty="0">
                <a:ea typeface="Calibri"/>
                <a:cs typeface="Calibri"/>
              </a:rPr>
              <a:t> and the time between access is not too long</a:t>
            </a:r>
          </a:p>
        </p:txBody>
      </p:sp>
      <p:sp>
        <p:nvSpPr>
          <p:cNvPr id="4" name="Slide Number Placeholder 3"/>
          <p:cNvSpPr>
            <a:spLocks noGrp="1"/>
          </p:cNvSpPr>
          <p:nvPr>
            <p:ph type="sldNum" sz="quarter" idx="5"/>
          </p:nvPr>
        </p:nvSpPr>
        <p:spPr/>
        <p:txBody>
          <a:bodyPr/>
          <a:lstStyle/>
          <a:p>
            <a:fld id="{0A244AE6-2219-4BE8-B46A-411C159A29F7}" type="slidenum">
              <a:t>29</a:t>
            </a:fld>
            <a:endParaRPr lang="en-US"/>
          </a:p>
        </p:txBody>
      </p:sp>
    </p:spTree>
    <p:extLst>
      <p:ext uri="{BB962C8B-B14F-4D97-AF65-F5344CB8AC3E}">
        <p14:creationId xmlns:p14="http://schemas.microsoft.com/office/powerpoint/2010/main" val="1028864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Add contact details, logos</a:t>
            </a:r>
          </a:p>
        </p:txBody>
      </p:sp>
      <p:sp>
        <p:nvSpPr>
          <p:cNvPr id="4" name="Slide Number Placeholder 3"/>
          <p:cNvSpPr>
            <a:spLocks noGrp="1"/>
          </p:cNvSpPr>
          <p:nvPr>
            <p:ph type="sldNum" sz="quarter" idx="5"/>
          </p:nvPr>
        </p:nvSpPr>
        <p:spPr/>
        <p:txBody>
          <a:bodyPr/>
          <a:lstStyle/>
          <a:p>
            <a:fld id="{0A244AE6-2219-4BE8-B46A-411C159A29F7}" type="slidenum">
              <a:rPr lang="en-US"/>
              <a:t>37</a:t>
            </a:fld>
            <a:endParaRPr lang="en-US"/>
          </a:p>
        </p:txBody>
      </p:sp>
    </p:spTree>
    <p:extLst>
      <p:ext uri="{BB962C8B-B14F-4D97-AF65-F5344CB8AC3E}">
        <p14:creationId xmlns:p14="http://schemas.microsoft.com/office/powerpoint/2010/main" val="771593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Now for some reason,  for example lack of resources, we may need to offload jobs to the public cloud </a:t>
            </a:r>
          </a:p>
        </p:txBody>
      </p:sp>
      <p:sp>
        <p:nvSpPr>
          <p:cNvPr id="4" name="Slide Number Placeholder 3"/>
          <p:cNvSpPr>
            <a:spLocks noGrp="1"/>
          </p:cNvSpPr>
          <p:nvPr>
            <p:ph type="sldNum" sz="quarter" idx="5"/>
          </p:nvPr>
        </p:nvSpPr>
        <p:spPr/>
        <p:txBody>
          <a:bodyPr/>
          <a:lstStyle/>
          <a:p>
            <a:fld id="{0A244AE6-2219-4BE8-B46A-411C159A29F7}" type="slidenum">
              <a:rPr lang="en-US"/>
              <a:t>3</a:t>
            </a:fld>
            <a:endParaRPr lang="en-US"/>
          </a:p>
        </p:txBody>
      </p:sp>
    </p:spTree>
    <p:extLst>
      <p:ext uri="{BB962C8B-B14F-4D97-AF65-F5344CB8AC3E}">
        <p14:creationId xmlns:p14="http://schemas.microsoft.com/office/powerpoint/2010/main" val="3112488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Or in other words, burst into the public cloud.</a:t>
            </a:r>
          </a:p>
          <a:p>
            <a:r>
              <a:rPr lang="en-US" dirty="0">
                <a:ea typeface="Calibri"/>
                <a:cs typeface="Calibri"/>
              </a:rPr>
              <a:t>We should mention that cloud resources are charged per use – what that means is that for example CPU is priced per time of use, and storage priced per GB per storage time, and so on.</a:t>
            </a:r>
          </a:p>
          <a:p>
            <a:r>
              <a:rPr lang="en-US" dirty="0">
                <a:ea typeface="Calibri"/>
                <a:cs typeface="Calibri"/>
              </a:rPr>
              <a:t>SO in general, cloud provides flexibility regarding to their computing resources management and scalability while being cost effective. </a:t>
            </a:r>
          </a:p>
        </p:txBody>
      </p:sp>
      <p:sp>
        <p:nvSpPr>
          <p:cNvPr id="4" name="Slide Number Placeholder 3"/>
          <p:cNvSpPr>
            <a:spLocks noGrp="1"/>
          </p:cNvSpPr>
          <p:nvPr>
            <p:ph type="sldNum" sz="quarter" idx="5"/>
          </p:nvPr>
        </p:nvSpPr>
        <p:spPr/>
        <p:txBody>
          <a:bodyPr/>
          <a:lstStyle/>
          <a:p>
            <a:fld id="{0A244AE6-2219-4BE8-B46A-411C159A29F7}" type="slidenum">
              <a:rPr lang="en-US"/>
              <a:t>4</a:t>
            </a:fld>
            <a:endParaRPr lang="en-US"/>
          </a:p>
        </p:txBody>
      </p:sp>
    </p:spTree>
    <p:extLst>
      <p:ext uri="{BB962C8B-B14F-4D97-AF65-F5344CB8AC3E}">
        <p14:creationId xmlns:p14="http://schemas.microsoft.com/office/powerpoint/2010/main" val="1134713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Now, Jobs that are offloaded to the cloud may need to access on-prem storage</a:t>
            </a:r>
          </a:p>
        </p:txBody>
      </p:sp>
      <p:sp>
        <p:nvSpPr>
          <p:cNvPr id="4" name="Slide Number Placeholder 3"/>
          <p:cNvSpPr>
            <a:spLocks noGrp="1"/>
          </p:cNvSpPr>
          <p:nvPr>
            <p:ph type="sldNum" sz="quarter" idx="5"/>
          </p:nvPr>
        </p:nvSpPr>
        <p:spPr/>
        <p:txBody>
          <a:bodyPr/>
          <a:lstStyle/>
          <a:p>
            <a:fld id="{0A244AE6-2219-4BE8-B46A-411C159A29F7}" type="slidenum">
              <a:rPr lang="en-US"/>
              <a:t>5</a:t>
            </a:fld>
            <a:endParaRPr lang="en-US"/>
          </a:p>
        </p:txBody>
      </p:sp>
    </p:spTree>
    <p:extLst>
      <p:ext uri="{BB962C8B-B14F-4D97-AF65-F5344CB8AC3E}">
        <p14:creationId xmlns:p14="http://schemas.microsoft.com/office/powerpoint/2010/main" val="3662791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Such access are performed over an inter-cloud network link. However, cloud providers don’t charge for incoming network</a:t>
            </a:r>
          </a:p>
          <a:p>
            <a:r>
              <a:rPr lang="en-US" dirty="0">
                <a:ea typeface="Calibri"/>
                <a:cs typeface="Calibri"/>
              </a:rPr>
              <a:t>That’s because they want to encourage users to move data into their cloud</a:t>
            </a:r>
          </a:p>
        </p:txBody>
      </p:sp>
      <p:sp>
        <p:nvSpPr>
          <p:cNvPr id="4" name="Slide Number Placeholder 3"/>
          <p:cNvSpPr>
            <a:spLocks noGrp="1"/>
          </p:cNvSpPr>
          <p:nvPr>
            <p:ph type="sldNum" sz="quarter" idx="5"/>
          </p:nvPr>
        </p:nvSpPr>
        <p:spPr/>
        <p:txBody>
          <a:bodyPr/>
          <a:lstStyle/>
          <a:p>
            <a:fld id="{0A244AE6-2219-4BE8-B46A-411C159A29F7}" type="slidenum">
              <a:rPr lang="en-US"/>
              <a:t>6</a:t>
            </a:fld>
            <a:endParaRPr lang="en-US"/>
          </a:p>
        </p:txBody>
      </p:sp>
    </p:spTree>
    <p:extLst>
      <p:ext uri="{BB962C8B-B14F-4D97-AF65-F5344CB8AC3E}">
        <p14:creationId xmlns:p14="http://schemas.microsoft.com/office/powerpoint/2010/main" val="1639313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CDA74-807E-FD61-CF14-9119769FD9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178C37-4F42-F14D-08BE-EA1C5E4E08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8690B2-CE3A-8965-9CF9-6FB57A39C3EF}"/>
              </a:ext>
            </a:extLst>
          </p:cNvPr>
          <p:cNvSpPr>
            <a:spLocks noGrp="1"/>
          </p:cNvSpPr>
          <p:nvPr>
            <p:ph type="body" idx="1"/>
          </p:nvPr>
        </p:nvSpPr>
        <p:spPr/>
        <p:txBody>
          <a:bodyPr/>
          <a:lstStyle/>
          <a:p>
            <a:r>
              <a:rPr lang="en-US" dirty="0">
                <a:ea typeface="Calibri"/>
                <a:cs typeface="Calibri"/>
              </a:rPr>
              <a:t>As a result, according to information we got from IBM storage experts, the common practice is to store the data on-prem and repeatedly read it in the cloud</a:t>
            </a:r>
          </a:p>
        </p:txBody>
      </p:sp>
      <p:sp>
        <p:nvSpPr>
          <p:cNvPr id="4" name="Slide Number Placeholder 3">
            <a:extLst>
              <a:ext uri="{FF2B5EF4-FFF2-40B4-BE49-F238E27FC236}">
                <a16:creationId xmlns:a16="http://schemas.microsoft.com/office/drawing/2014/main" id="{67D478A1-C6A8-70D0-4558-38B9BE7A5440}"/>
              </a:ext>
            </a:extLst>
          </p:cNvPr>
          <p:cNvSpPr>
            <a:spLocks noGrp="1"/>
          </p:cNvSpPr>
          <p:nvPr>
            <p:ph type="sldNum" sz="quarter" idx="5"/>
          </p:nvPr>
        </p:nvSpPr>
        <p:spPr/>
        <p:txBody>
          <a:bodyPr/>
          <a:lstStyle/>
          <a:p>
            <a:fld id="{0A244AE6-2219-4BE8-B46A-411C159A29F7}" type="slidenum">
              <a:rPr lang="en-US"/>
              <a:t>8</a:t>
            </a:fld>
            <a:endParaRPr lang="en-US"/>
          </a:p>
        </p:txBody>
      </p:sp>
    </p:spTree>
    <p:extLst>
      <p:ext uri="{BB962C8B-B14F-4D97-AF65-F5344CB8AC3E}">
        <p14:creationId xmlns:p14="http://schemas.microsoft.com/office/powerpoint/2010/main" val="1205612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So if a job needs the same object on time t1 and then again on time t2, it would be read remotely on both times</a:t>
            </a:r>
          </a:p>
        </p:txBody>
      </p:sp>
      <p:sp>
        <p:nvSpPr>
          <p:cNvPr id="4" name="Slide Number Placeholder 3"/>
          <p:cNvSpPr>
            <a:spLocks noGrp="1"/>
          </p:cNvSpPr>
          <p:nvPr>
            <p:ph type="sldNum" sz="quarter" idx="5"/>
          </p:nvPr>
        </p:nvSpPr>
        <p:spPr/>
        <p:txBody>
          <a:bodyPr/>
          <a:lstStyle/>
          <a:p>
            <a:fld id="{0A244AE6-2219-4BE8-B46A-411C159A29F7}" type="slidenum">
              <a:rPr lang="en-US"/>
              <a:t>9</a:t>
            </a:fld>
            <a:endParaRPr lang="en-US"/>
          </a:p>
        </p:txBody>
      </p:sp>
    </p:spTree>
    <p:extLst>
      <p:ext uri="{BB962C8B-B14F-4D97-AF65-F5344CB8AC3E}">
        <p14:creationId xmlns:p14="http://schemas.microsoft.com/office/powerpoint/2010/main" val="2457571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9926C-FEA5-214D-4668-B1E6218812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B3F584-1456-D7A5-9375-8C5CACE90F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22CBE2-9ACC-2CD7-3939-BB730C2353B7}"/>
              </a:ext>
            </a:extLst>
          </p:cNvPr>
          <p:cNvSpPr>
            <a:spLocks noGrp="1"/>
          </p:cNvSpPr>
          <p:nvPr>
            <p:ph type="body" idx="1"/>
          </p:nvPr>
        </p:nvSpPr>
        <p:spPr/>
        <p:txBody>
          <a:bodyPr/>
          <a:lstStyle/>
          <a:p>
            <a:r>
              <a:rPr lang="en-US" dirty="0">
                <a:ea typeface="Calibri"/>
                <a:cs typeface="Calibri"/>
              </a:rPr>
              <a:t>So if a job needs the same object on time t1 and then again on time t2, it would be read remotely on both times</a:t>
            </a:r>
          </a:p>
        </p:txBody>
      </p:sp>
      <p:sp>
        <p:nvSpPr>
          <p:cNvPr id="4" name="Slide Number Placeholder 3">
            <a:extLst>
              <a:ext uri="{FF2B5EF4-FFF2-40B4-BE49-F238E27FC236}">
                <a16:creationId xmlns:a16="http://schemas.microsoft.com/office/drawing/2014/main" id="{C25B80B7-EB91-01A0-6D54-1CF1B5C48CAB}"/>
              </a:ext>
            </a:extLst>
          </p:cNvPr>
          <p:cNvSpPr>
            <a:spLocks noGrp="1"/>
          </p:cNvSpPr>
          <p:nvPr>
            <p:ph type="sldNum" sz="quarter" idx="5"/>
          </p:nvPr>
        </p:nvSpPr>
        <p:spPr/>
        <p:txBody>
          <a:bodyPr/>
          <a:lstStyle/>
          <a:p>
            <a:fld id="{0A244AE6-2219-4BE8-B46A-411C159A29F7}" type="slidenum">
              <a:rPr lang="en-US"/>
              <a:t>10</a:t>
            </a:fld>
            <a:endParaRPr lang="en-US"/>
          </a:p>
        </p:txBody>
      </p:sp>
    </p:spTree>
    <p:extLst>
      <p:ext uri="{BB962C8B-B14F-4D97-AF65-F5344CB8AC3E}">
        <p14:creationId xmlns:p14="http://schemas.microsoft.com/office/powerpoint/2010/main" val="3190393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F21DDA-7110-4B26-86A9-B5EE1084E140}" type="datetime1">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258118-2429-4C5F-8AE3-BA47A2CDF39D}" type="datetime1">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B6955A-1A72-4FD0-B260-E36DEF154F7F}" type="datetime1">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18F079-01E4-4096-BD8B-87F7920EA380}" type="datetime1">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20BC92-E713-4C95-93B2-9CA0D1DD211D}" type="datetime1">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B32835-7916-4B19-B34B-3EDDA4B4A959}" type="datetime1">
              <a:rPr lang="en-US" smtClean="0"/>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C05139-BED1-4576-AFC6-43E287E07947}" type="datetime1">
              <a:rPr lang="en-US" smtClean="0"/>
              <a:t>7/10/2025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0C66B2-0A24-47FE-94F7-E50E9DE6C496}" type="datetime1">
              <a:rPr lang="en-US" smtClean="0"/>
              <a:t>7/10/2025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CF2948-30FB-4043-BE97-3BD682C88420}" type="datetime1">
              <a:rPr lang="en-US" smtClean="0"/>
              <a:t>7/10/2025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6F9ED7-A9BE-4C62-AABF-9C18CCE47353}" type="datetime1">
              <a:rPr lang="en-US" smtClean="0"/>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35044F-7D94-474C-A5B2-9EAD0DD1A9D4}" type="datetime1">
              <a:rPr lang="en-US" smtClean="0"/>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DD7DFFE-5470-4E4B-BD71-0CCDFE987E3C}" type="datetime1">
              <a:rPr lang="en-US" smtClean="0"/>
              <a:t>7/10/2025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sv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6.png"/><Relationship Id="rId18" Type="http://schemas.openxmlformats.org/officeDocument/2006/relationships/customXml" Target="../ink/ink5.xml"/><Relationship Id="rId3" Type="http://schemas.openxmlformats.org/officeDocument/2006/relationships/image" Target="../media/image6.png"/><Relationship Id="rId7" Type="http://schemas.openxmlformats.org/officeDocument/2006/relationships/image" Target="../media/image14.svg"/><Relationship Id="rId12" Type="http://schemas.openxmlformats.org/officeDocument/2006/relationships/customXml" Target="../ink/ink2.xml"/><Relationship Id="rId17" Type="http://schemas.openxmlformats.org/officeDocument/2006/relationships/image" Target="../media/image18.png"/><Relationship Id="rId2" Type="http://schemas.openxmlformats.org/officeDocument/2006/relationships/notesSlide" Target="../notesSlides/notesSlide17.xml"/><Relationship Id="rId16" Type="http://schemas.openxmlformats.org/officeDocument/2006/relationships/customXml" Target="../ink/ink4.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50.png"/><Relationship Id="rId5" Type="http://schemas.openxmlformats.org/officeDocument/2006/relationships/image" Target="../media/image8.png"/><Relationship Id="rId15" Type="http://schemas.openxmlformats.org/officeDocument/2006/relationships/image" Target="../media/image170.png"/><Relationship Id="rId10" Type="http://schemas.openxmlformats.org/officeDocument/2006/relationships/customXml" Target="../ink/ink1.xml"/><Relationship Id="rId19" Type="http://schemas.openxmlformats.org/officeDocument/2006/relationships/image" Target="../media/image19.png"/><Relationship Id="rId4" Type="http://schemas.openxmlformats.org/officeDocument/2006/relationships/image" Target="../media/image7.svg"/><Relationship Id="rId9" Type="http://schemas.openxmlformats.org/officeDocument/2006/relationships/image" Target="../media/image16.jpeg"/><Relationship Id="rId14" Type="http://schemas.openxmlformats.org/officeDocument/2006/relationships/customXml" Target="../ink/ink3.xml"/></Relationships>
</file>

<file path=ppt/slides/_rels/slide19.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customXml" Target="../ink/ink7.xml"/><Relationship Id="rId4" Type="http://schemas.openxmlformats.org/officeDocument/2006/relationships/image" Target="../media/image20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26.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80.png"/></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itamar.gefen@campus.technion.ac.i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ea typeface="+mj-lt"/>
                <a:cs typeface="+mj-lt"/>
              </a:rPr>
              <a:t>Why Paying for Storage Beats Free Networking in Cloud Bursting</a:t>
            </a:r>
            <a:endParaRPr lang="en-US" sz="48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ea typeface="+mn-lt"/>
                <a:cs typeface="+mn-lt"/>
              </a:rPr>
              <a:t>Itamar Gefen</a:t>
            </a:r>
            <a:r>
              <a:rPr lang="en-US" dirty="0">
                <a:ea typeface="+mn-lt"/>
                <a:cs typeface="+mn-lt"/>
              </a:rPr>
              <a:t> Aviad Zuck Daniel Bransky</a:t>
            </a:r>
            <a:endParaRPr lang="en-US" dirty="0" err="1">
              <a:ea typeface="+mn-lt"/>
              <a:cs typeface="+mn-lt"/>
            </a:endParaRPr>
          </a:p>
          <a:p>
            <a:r>
              <a:rPr lang="en-US" dirty="0">
                <a:ea typeface="+mn-lt"/>
                <a:cs typeface="+mn-lt"/>
              </a:rPr>
              <a:t>Moshik </a:t>
            </a:r>
            <a:r>
              <a:rPr lang="en-US" dirty="0" err="1">
                <a:ea typeface="+mn-lt"/>
                <a:cs typeface="+mn-lt"/>
              </a:rPr>
              <a:t>Hershcovitch</a:t>
            </a:r>
            <a:r>
              <a:rPr lang="en-US" dirty="0">
                <a:ea typeface="+mn-lt"/>
                <a:cs typeface="+mn-lt"/>
              </a:rPr>
              <a:t> Danny Harnik Dan </a:t>
            </a:r>
            <a:r>
              <a:rPr lang="en-US" dirty="0" err="1">
                <a:ea typeface="+mn-lt"/>
                <a:cs typeface="+mn-lt"/>
              </a:rPr>
              <a:t>Tsafrir</a:t>
            </a:r>
            <a:endParaRPr lang="en-US"/>
          </a:p>
        </p:txBody>
      </p:sp>
      <p:pic>
        <p:nvPicPr>
          <p:cNvPr id="6" name="Picture 5" descr="A blue text on a black background&#10;&#10;AI-generated content may be incorrect.">
            <a:extLst>
              <a:ext uri="{FF2B5EF4-FFF2-40B4-BE49-F238E27FC236}">
                <a16:creationId xmlns:a16="http://schemas.microsoft.com/office/drawing/2014/main" id="{DF75E7FE-9E1B-0B85-6FED-75A2FD7B200B}"/>
              </a:ext>
            </a:extLst>
          </p:cNvPr>
          <p:cNvPicPr>
            <a:picLocks noChangeAspect="1"/>
          </p:cNvPicPr>
          <p:nvPr/>
        </p:nvPicPr>
        <p:blipFill>
          <a:blip r:embed="rId3"/>
          <a:stretch>
            <a:fillRect/>
          </a:stretch>
        </p:blipFill>
        <p:spPr>
          <a:xfrm>
            <a:off x="1062789" y="5254039"/>
            <a:ext cx="3048002" cy="1393158"/>
          </a:xfrm>
          <a:prstGeom prst="rect">
            <a:avLst/>
          </a:prstGeom>
        </p:spPr>
      </p:pic>
      <p:pic>
        <p:nvPicPr>
          <p:cNvPr id="7" name="Picture 6" descr="A blue and black striped logo&#10;&#10;AI-generated content may be incorrect.">
            <a:extLst>
              <a:ext uri="{FF2B5EF4-FFF2-40B4-BE49-F238E27FC236}">
                <a16:creationId xmlns:a16="http://schemas.microsoft.com/office/drawing/2014/main" id="{E2C75F0E-1E8A-77DA-8732-27798F450F6B}"/>
              </a:ext>
            </a:extLst>
          </p:cNvPr>
          <p:cNvPicPr>
            <a:picLocks noChangeAspect="1"/>
          </p:cNvPicPr>
          <p:nvPr/>
        </p:nvPicPr>
        <p:blipFill>
          <a:blip r:embed="rId4"/>
          <a:stretch>
            <a:fillRect/>
          </a:stretch>
        </p:blipFill>
        <p:spPr>
          <a:xfrm>
            <a:off x="8261684" y="5513971"/>
            <a:ext cx="2877554" cy="1133978"/>
          </a:xfrm>
          <a:prstGeom prst="rect">
            <a:avLst/>
          </a:prstGeom>
        </p:spPr>
      </p:pic>
      <p:sp>
        <p:nvSpPr>
          <p:cNvPr id="4" name="Slide Number Placeholder 3">
            <a:extLst>
              <a:ext uri="{FF2B5EF4-FFF2-40B4-BE49-F238E27FC236}">
                <a16:creationId xmlns:a16="http://schemas.microsoft.com/office/drawing/2014/main" id="{0BC8D94F-8A04-41F3-A273-191CDA694F12}"/>
              </a:ext>
            </a:extLst>
          </p:cNvPr>
          <p:cNvSpPr>
            <a:spLocks noGrp="1"/>
          </p:cNvSpPr>
          <p:nvPr>
            <p:ph type="sldNum" sz="quarter" idx="12"/>
          </p:nvPr>
        </p:nvSpPr>
        <p:spPr/>
        <p:txBody>
          <a:bodyPr/>
          <a:lstStyle/>
          <a:p>
            <a:fld id="{330EA680-D336-4FF7-8B7A-9848BB0A1C32}" type="slidenum">
              <a:rPr lang="en-US" smtClean="0"/>
              <a:t>1</a:t>
            </a:fld>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C230D-E96B-A852-DEBD-F8F7B5595E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359806-D84C-64B4-2F9A-A773E9A45385}"/>
              </a:ext>
            </a:extLst>
          </p:cNvPr>
          <p:cNvSpPr>
            <a:spLocks noGrp="1"/>
          </p:cNvSpPr>
          <p:nvPr>
            <p:ph type="title"/>
          </p:nvPr>
        </p:nvSpPr>
        <p:spPr/>
        <p:txBody>
          <a:bodyPr>
            <a:normAutofit/>
          </a:bodyPr>
          <a:lstStyle/>
          <a:p>
            <a:r>
              <a:rPr lang="en-US" dirty="0"/>
              <a:t>Common Practice</a:t>
            </a:r>
            <a:br>
              <a:rPr lang="en-US" dirty="0"/>
            </a:br>
            <a:r>
              <a:rPr lang="en-US" sz="3600" dirty="0">
                <a:solidFill>
                  <a:schemeClr val="bg2">
                    <a:lumMod val="49000"/>
                  </a:schemeClr>
                </a:solidFill>
              </a:rPr>
              <a:t>Store On-Prem, Repeatedly Transfer to the Cloud</a:t>
            </a:r>
          </a:p>
        </p:txBody>
      </p:sp>
      <p:grpSp>
        <p:nvGrpSpPr>
          <p:cNvPr id="23" name="Group 22">
            <a:extLst>
              <a:ext uri="{FF2B5EF4-FFF2-40B4-BE49-F238E27FC236}">
                <a16:creationId xmlns:a16="http://schemas.microsoft.com/office/drawing/2014/main" id="{5A8F0028-321D-0133-A081-8B63CA737529}"/>
              </a:ext>
            </a:extLst>
          </p:cNvPr>
          <p:cNvGrpSpPr/>
          <p:nvPr/>
        </p:nvGrpSpPr>
        <p:grpSpPr>
          <a:xfrm>
            <a:off x="1159605" y="1742411"/>
            <a:ext cx="7931984" cy="2284010"/>
            <a:chOff x="1159605" y="1540964"/>
            <a:chExt cx="8807846" cy="2686906"/>
          </a:xfrm>
        </p:grpSpPr>
        <p:sp>
          <p:nvSpPr>
            <p:cNvPr id="19" name="Cloud 18">
              <a:extLst>
                <a:ext uri="{FF2B5EF4-FFF2-40B4-BE49-F238E27FC236}">
                  <a16:creationId xmlns:a16="http://schemas.microsoft.com/office/drawing/2014/main" id="{DB7F33FA-178B-284A-B9DD-A1F958D747E5}"/>
                </a:ext>
              </a:extLst>
            </p:cNvPr>
            <p:cNvSpPr/>
            <p:nvPr/>
          </p:nvSpPr>
          <p:spPr>
            <a:xfrm>
              <a:off x="6599903" y="2175387"/>
              <a:ext cx="3367548" cy="2052483"/>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806050E0-0385-91A5-7BBD-79B062091C16}"/>
                </a:ext>
              </a:extLst>
            </p:cNvPr>
            <p:cNvSpPr/>
            <p:nvPr/>
          </p:nvSpPr>
          <p:spPr>
            <a:xfrm>
              <a:off x="1491010" y="1990385"/>
              <a:ext cx="1560870" cy="20729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CD7D07E-5B03-4175-3F58-038A24BCAA62}"/>
                </a:ext>
              </a:extLst>
            </p:cNvPr>
            <p:cNvSpPr/>
            <p:nvPr/>
          </p:nvSpPr>
          <p:spPr>
            <a:xfrm>
              <a:off x="7745747" y="2576051"/>
              <a:ext cx="1167580" cy="307258"/>
            </a:xfrm>
            <a:prstGeom prst="rect">
              <a:avLst/>
            </a:prstGeom>
            <a:solidFill>
              <a:schemeClr val="bg2">
                <a:lumMod val="5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Job 5</a:t>
              </a:r>
            </a:p>
          </p:txBody>
        </p:sp>
        <p:sp>
          <p:nvSpPr>
            <p:cNvPr id="20" name="TextBox 19">
              <a:extLst>
                <a:ext uri="{FF2B5EF4-FFF2-40B4-BE49-F238E27FC236}">
                  <a16:creationId xmlns:a16="http://schemas.microsoft.com/office/drawing/2014/main" id="{5FBB25B5-5AE8-D52E-C153-7739554D7D0C}"/>
                </a:ext>
              </a:extLst>
            </p:cNvPr>
            <p:cNvSpPr txBox="1"/>
            <p:nvPr/>
          </p:nvSpPr>
          <p:spPr>
            <a:xfrm>
              <a:off x="7465529" y="1622192"/>
              <a:ext cx="1557247" cy="4029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public cloud</a:t>
              </a:r>
            </a:p>
          </p:txBody>
        </p:sp>
        <p:cxnSp>
          <p:nvCxnSpPr>
            <p:cNvPr id="28" name="Straight Arrow Connector 27">
              <a:extLst>
                <a:ext uri="{FF2B5EF4-FFF2-40B4-BE49-F238E27FC236}">
                  <a16:creationId xmlns:a16="http://schemas.microsoft.com/office/drawing/2014/main" id="{30117AE1-B961-384B-A77A-3C0D91D00088}"/>
                </a:ext>
              </a:extLst>
            </p:cNvPr>
            <p:cNvCxnSpPr/>
            <p:nvPr/>
          </p:nvCxnSpPr>
          <p:spPr>
            <a:xfrm flipV="1">
              <a:off x="3207774" y="2949676"/>
              <a:ext cx="3281514" cy="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3A166853-5285-F96F-7F74-50F91C646A78}"/>
                </a:ext>
              </a:extLst>
            </p:cNvPr>
            <p:cNvSpPr txBox="1"/>
            <p:nvPr/>
          </p:nvSpPr>
          <p:spPr>
            <a:xfrm>
              <a:off x="3896032" y="2580967"/>
              <a:ext cx="2199967" cy="4029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inter-cloud network</a:t>
              </a:r>
            </a:p>
          </p:txBody>
        </p:sp>
        <p:pic>
          <p:nvPicPr>
            <p:cNvPr id="13" name="Graphic 12" descr="Database outline">
              <a:extLst>
                <a:ext uri="{FF2B5EF4-FFF2-40B4-BE49-F238E27FC236}">
                  <a16:creationId xmlns:a16="http://schemas.microsoft.com/office/drawing/2014/main" id="{A12794E9-F37E-4083-AA15-FAA0E021CC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70705" y="2320413"/>
              <a:ext cx="1713269" cy="1578077"/>
            </a:xfrm>
            <a:prstGeom prst="rect">
              <a:avLst/>
            </a:prstGeom>
          </p:spPr>
        </p:pic>
        <p:sp>
          <p:nvSpPr>
            <p:cNvPr id="15" name="Rectangle: Single Corner Snipped 14">
              <a:extLst>
                <a:ext uri="{FF2B5EF4-FFF2-40B4-BE49-F238E27FC236}">
                  <a16:creationId xmlns:a16="http://schemas.microsoft.com/office/drawing/2014/main" id="{D198BBEE-E6CC-72AF-9CF0-F98030277FAD}"/>
                </a:ext>
              </a:extLst>
            </p:cNvPr>
            <p:cNvSpPr/>
            <p:nvPr/>
          </p:nvSpPr>
          <p:spPr>
            <a:xfrm>
              <a:off x="2027902" y="3109451"/>
              <a:ext cx="798870" cy="430161"/>
            </a:xfrm>
            <a:prstGeom prst="snip1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t>Obj 1</a:t>
              </a:r>
            </a:p>
          </p:txBody>
        </p:sp>
        <p:sp>
          <p:nvSpPr>
            <p:cNvPr id="7" name="TextBox 6">
              <a:extLst>
                <a:ext uri="{FF2B5EF4-FFF2-40B4-BE49-F238E27FC236}">
                  <a16:creationId xmlns:a16="http://schemas.microsoft.com/office/drawing/2014/main" id="{8C03D4AC-F5DD-2D37-973E-67A78DEBB542}"/>
                </a:ext>
              </a:extLst>
            </p:cNvPr>
            <p:cNvSpPr txBox="1"/>
            <p:nvPr/>
          </p:nvSpPr>
          <p:spPr>
            <a:xfrm>
              <a:off x="1159605" y="1540964"/>
              <a:ext cx="2222901" cy="439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on-prem datacenter</a:t>
              </a:r>
              <a:r>
                <a:rPr lang="en-US" dirty="0"/>
                <a:t> </a:t>
              </a:r>
            </a:p>
          </p:txBody>
        </p:sp>
      </p:grpSp>
      <p:sp>
        <p:nvSpPr>
          <p:cNvPr id="5" name="Rectangle: Single Corner Snipped 4">
            <a:extLst>
              <a:ext uri="{FF2B5EF4-FFF2-40B4-BE49-F238E27FC236}">
                <a16:creationId xmlns:a16="http://schemas.microsoft.com/office/drawing/2014/main" id="{1B9558CD-25FB-EEE9-AF60-F9A9912BDFC3}"/>
              </a:ext>
            </a:extLst>
          </p:cNvPr>
          <p:cNvSpPr/>
          <p:nvPr/>
        </p:nvSpPr>
        <p:spPr>
          <a:xfrm>
            <a:off x="6556570" y="2805600"/>
            <a:ext cx="719429" cy="365659"/>
          </a:xfrm>
          <a:prstGeom prst="snip1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t>Obj 1</a:t>
            </a:r>
          </a:p>
        </p:txBody>
      </p:sp>
      <p:sp>
        <p:nvSpPr>
          <p:cNvPr id="11" name="TextBox 10">
            <a:extLst>
              <a:ext uri="{FF2B5EF4-FFF2-40B4-BE49-F238E27FC236}">
                <a16:creationId xmlns:a16="http://schemas.microsoft.com/office/drawing/2014/main" id="{DE7F3A5A-E12F-1117-D320-63971D092566}"/>
              </a:ext>
            </a:extLst>
          </p:cNvPr>
          <p:cNvSpPr txBox="1"/>
          <p:nvPr/>
        </p:nvSpPr>
        <p:spPr>
          <a:xfrm>
            <a:off x="96455" y="2121914"/>
            <a:ext cx="9742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time t1:</a:t>
            </a:r>
          </a:p>
        </p:txBody>
      </p:sp>
      <p:sp>
        <p:nvSpPr>
          <p:cNvPr id="9" name="Slide Number Placeholder 8">
            <a:extLst>
              <a:ext uri="{FF2B5EF4-FFF2-40B4-BE49-F238E27FC236}">
                <a16:creationId xmlns:a16="http://schemas.microsoft.com/office/drawing/2014/main" id="{9ECEC29A-4569-65D9-A081-223FA7A5F188}"/>
              </a:ext>
            </a:extLst>
          </p:cNvPr>
          <p:cNvSpPr>
            <a:spLocks noGrp="1"/>
          </p:cNvSpPr>
          <p:nvPr>
            <p:ph type="sldNum" sz="quarter" idx="12"/>
          </p:nvPr>
        </p:nvSpPr>
        <p:spPr/>
        <p:txBody>
          <a:bodyPr/>
          <a:lstStyle/>
          <a:p>
            <a:fld id="{330EA680-D336-4FF7-8B7A-9848BB0A1C32}" type="slidenum">
              <a:rPr lang="en-US" smtClean="0"/>
              <a:t>10</a:t>
            </a:fld>
            <a:endParaRPr lang="en-US"/>
          </a:p>
        </p:txBody>
      </p:sp>
    </p:spTree>
    <p:extLst>
      <p:ext uri="{BB962C8B-B14F-4D97-AF65-F5344CB8AC3E}">
        <p14:creationId xmlns:p14="http://schemas.microsoft.com/office/powerpoint/2010/main" val="3711569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47B00-7E48-B9D8-984E-1C17E57DE7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912113-4B09-7B75-D608-F236EC9E17B7}"/>
              </a:ext>
            </a:extLst>
          </p:cNvPr>
          <p:cNvSpPr>
            <a:spLocks noGrp="1"/>
          </p:cNvSpPr>
          <p:nvPr>
            <p:ph type="title"/>
          </p:nvPr>
        </p:nvSpPr>
        <p:spPr/>
        <p:txBody>
          <a:bodyPr>
            <a:normAutofit/>
          </a:bodyPr>
          <a:lstStyle/>
          <a:p>
            <a:r>
              <a:rPr lang="en-US" dirty="0"/>
              <a:t>Common Practice</a:t>
            </a:r>
            <a:br>
              <a:rPr lang="en-US" dirty="0"/>
            </a:br>
            <a:r>
              <a:rPr lang="en-US" sz="3600" dirty="0">
                <a:solidFill>
                  <a:schemeClr val="bg2">
                    <a:lumMod val="49000"/>
                  </a:schemeClr>
                </a:solidFill>
              </a:rPr>
              <a:t>Store On-Prem, Repeatedly Transfer to the Cloud</a:t>
            </a:r>
          </a:p>
        </p:txBody>
      </p:sp>
      <p:grpSp>
        <p:nvGrpSpPr>
          <p:cNvPr id="23" name="Group 22">
            <a:extLst>
              <a:ext uri="{FF2B5EF4-FFF2-40B4-BE49-F238E27FC236}">
                <a16:creationId xmlns:a16="http://schemas.microsoft.com/office/drawing/2014/main" id="{D636D2E5-D647-9D73-FECA-171408534C3F}"/>
              </a:ext>
            </a:extLst>
          </p:cNvPr>
          <p:cNvGrpSpPr/>
          <p:nvPr/>
        </p:nvGrpSpPr>
        <p:grpSpPr>
          <a:xfrm>
            <a:off x="1159605" y="1742411"/>
            <a:ext cx="7931984" cy="2284010"/>
            <a:chOff x="1159605" y="1540964"/>
            <a:chExt cx="8807846" cy="2686906"/>
          </a:xfrm>
        </p:grpSpPr>
        <p:sp>
          <p:nvSpPr>
            <p:cNvPr id="19" name="Cloud 18">
              <a:extLst>
                <a:ext uri="{FF2B5EF4-FFF2-40B4-BE49-F238E27FC236}">
                  <a16:creationId xmlns:a16="http://schemas.microsoft.com/office/drawing/2014/main" id="{1D2B3A55-ABAC-374C-FEBC-364E2C48E81B}"/>
                </a:ext>
              </a:extLst>
            </p:cNvPr>
            <p:cNvSpPr/>
            <p:nvPr/>
          </p:nvSpPr>
          <p:spPr>
            <a:xfrm>
              <a:off x="6599903" y="2175387"/>
              <a:ext cx="3367548" cy="2052483"/>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02AD00CF-F099-1C9E-EA89-5677ED077C1E}"/>
                </a:ext>
              </a:extLst>
            </p:cNvPr>
            <p:cNvSpPr/>
            <p:nvPr/>
          </p:nvSpPr>
          <p:spPr>
            <a:xfrm>
              <a:off x="1491010" y="1990385"/>
              <a:ext cx="1560870" cy="20729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CF8714-4B9E-48CF-ABBE-4E8649BFFA32}"/>
                </a:ext>
              </a:extLst>
            </p:cNvPr>
            <p:cNvSpPr/>
            <p:nvPr/>
          </p:nvSpPr>
          <p:spPr>
            <a:xfrm>
              <a:off x="7745747" y="2576051"/>
              <a:ext cx="1167580" cy="307258"/>
            </a:xfrm>
            <a:prstGeom prst="rect">
              <a:avLst/>
            </a:prstGeom>
            <a:solidFill>
              <a:schemeClr val="bg2">
                <a:lumMod val="5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Job 5</a:t>
              </a:r>
            </a:p>
          </p:txBody>
        </p:sp>
        <p:sp>
          <p:nvSpPr>
            <p:cNvPr id="20" name="TextBox 19">
              <a:extLst>
                <a:ext uri="{FF2B5EF4-FFF2-40B4-BE49-F238E27FC236}">
                  <a16:creationId xmlns:a16="http://schemas.microsoft.com/office/drawing/2014/main" id="{13B0B927-F77A-03BB-00A7-BC122896AA80}"/>
                </a:ext>
              </a:extLst>
            </p:cNvPr>
            <p:cNvSpPr txBox="1"/>
            <p:nvPr/>
          </p:nvSpPr>
          <p:spPr>
            <a:xfrm>
              <a:off x="7465529" y="1622192"/>
              <a:ext cx="1557247" cy="4029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public cloud</a:t>
              </a:r>
            </a:p>
          </p:txBody>
        </p:sp>
        <p:cxnSp>
          <p:nvCxnSpPr>
            <p:cNvPr id="28" name="Straight Arrow Connector 27">
              <a:extLst>
                <a:ext uri="{FF2B5EF4-FFF2-40B4-BE49-F238E27FC236}">
                  <a16:creationId xmlns:a16="http://schemas.microsoft.com/office/drawing/2014/main" id="{0A44CBA9-300C-3ADE-9D44-513CC773621C}"/>
                </a:ext>
              </a:extLst>
            </p:cNvPr>
            <p:cNvCxnSpPr/>
            <p:nvPr/>
          </p:nvCxnSpPr>
          <p:spPr>
            <a:xfrm flipV="1">
              <a:off x="3207774" y="2949676"/>
              <a:ext cx="3281514" cy="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68093894-E80E-D949-3A62-24BB6AC059C9}"/>
                </a:ext>
              </a:extLst>
            </p:cNvPr>
            <p:cNvSpPr txBox="1"/>
            <p:nvPr/>
          </p:nvSpPr>
          <p:spPr>
            <a:xfrm>
              <a:off x="3896032" y="2580967"/>
              <a:ext cx="2199967" cy="4029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inter-cloud network</a:t>
              </a:r>
            </a:p>
          </p:txBody>
        </p:sp>
        <p:pic>
          <p:nvPicPr>
            <p:cNvPr id="13" name="Graphic 12" descr="Database outline">
              <a:extLst>
                <a:ext uri="{FF2B5EF4-FFF2-40B4-BE49-F238E27FC236}">
                  <a16:creationId xmlns:a16="http://schemas.microsoft.com/office/drawing/2014/main" id="{EBC7C149-49E3-CFE4-E0E0-95F7CA84A5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70705" y="2320413"/>
              <a:ext cx="1713269" cy="1578077"/>
            </a:xfrm>
            <a:prstGeom prst="rect">
              <a:avLst/>
            </a:prstGeom>
          </p:spPr>
        </p:pic>
        <p:sp>
          <p:nvSpPr>
            <p:cNvPr id="15" name="Rectangle: Single Corner Snipped 14">
              <a:extLst>
                <a:ext uri="{FF2B5EF4-FFF2-40B4-BE49-F238E27FC236}">
                  <a16:creationId xmlns:a16="http://schemas.microsoft.com/office/drawing/2014/main" id="{6EA0F627-6E2F-61AB-3EE9-DEF9A79C93A1}"/>
                </a:ext>
              </a:extLst>
            </p:cNvPr>
            <p:cNvSpPr/>
            <p:nvPr/>
          </p:nvSpPr>
          <p:spPr>
            <a:xfrm>
              <a:off x="2027902" y="3109451"/>
              <a:ext cx="798870" cy="430161"/>
            </a:xfrm>
            <a:prstGeom prst="snip1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t>Obj 1</a:t>
              </a:r>
            </a:p>
          </p:txBody>
        </p:sp>
        <p:sp>
          <p:nvSpPr>
            <p:cNvPr id="7" name="TextBox 6">
              <a:extLst>
                <a:ext uri="{FF2B5EF4-FFF2-40B4-BE49-F238E27FC236}">
                  <a16:creationId xmlns:a16="http://schemas.microsoft.com/office/drawing/2014/main" id="{D07DB24D-CF94-6D2F-24E0-B51181525CCC}"/>
                </a:ext>
              </a:extLst>
            </p:cNvPr>
            <p:cNvSpPr txBox="1"/>
            <p:nvPr/>
          </p:nvSpPr>
          <p:spPr>
            <a:xfrm>
              <a:off x="1159605" y="1540964"/>
              <a:ext cx="2222901" cy="439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on-prem datacenter</a:t>
              </a:r>
              <a:r>
                <a:rPr lang="en-US" dirty="0"/>
                <a:t> </a:t>
              </a:r>
            </a:p>
          </p:txBody>
        </p:sp>
      </p:grpSp>
      <p:sp>
        <p:nvSpPr>
          <p:cNvPr id="11" name="TextBox 10">
            <a:extLst>
              <a:ext uri="{FF2B5EF4-FFF2-40B4-BE49-F238E27FC236}">
                <a16:creationId xmlns:a16="http://schemas.microsoft.com/office/drawing/2014/main" id="{6A2713D5-2AFB-CA91-3A34-34749ECD46B9}"/>
              </a:ext>
            </a:extLst>
          </p:cNvPr>
          <p:cNvSpPr txBox="1"/>
          <p:nvPr/>
        </p:nvSpPr>
        <p:spPr>
          <a:xfrm>
            <a:off x="96455" y="2121914"/>
            <a:ext cx="9742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time t1:</a:t>
            </a:r>
          </a:p>
        </p:txBody>
      </p:sp>
      <p:sp>
        <p:nvSpPr>
          <p:cNvPr id="9" name="Slide Number Placeholder 8">
            <a:extLst>
              <a:ext uri="{FF2B5EF4-FFF2-40B4-BE49-F238E27FC236}">
                <a16:creationId xmlns:a16="http://schemas.microsoft.com/office/drawing/2014/main" id="{BB8720CB-94C4-F7DE-E65E-F061F2E97B4D}"/>
              </a:ext>
            </a:extLst>
          </p:cNvPr>
          <p:cNvSpPr>
            <a:spLocks noGrp="1"/>
          </p:cNvSpPr>
          <p:nvPr>
            <p:ph type="sldNum" sz="quarter" idx="12"/>
          </p:nvPr>
        </p:nvSpPr>
        <p:spPr/>
        <p:txBody>
          <a:bodyPr/>
          <a:lstStyle/>
          <a:p>
            <a:fld id="{330EA680-D336-4FF7-8B7A-9848BB0A1C32}" type="slidenum">
              <a:rPr lang="en-US" smtClean="0"/>
              <a:t>11</a:t>
            </a:fld>
            <a:endParaRPr lang="en-US"/>
          </a:p>
        </p:txBody>
      </p:sp>
    </p:spTree>
    <p:extLst>
      <p:ext uri="{BB962C8B-B14F-4D97-AF65-F5344CB8AC3E}">
        <p14:creationId xmlns:p14="http://schemas.microsoft.com/office/powerpoint/2010/main" val="2429269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FF4E5-8CD8-F02C-DD0B-5596DBA1F9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E561DB-4D7C-2A61-C40C-53752A8D8C0F}"/>
              </a:ext>
            </a:extLst>
          </p:cNvPr>
          <p:cNvSpPr>
            <a:spLocks noGrp="1"/>
          </p:cNvSpPr>
          <p:nvPr>
            <p:ph type="title"/>
          </p:nvPr>
        </p:nvSpPr>
        <p:spPr/>
        <p:txBody>
          <a:bodyPr>
            <a:normAutofit/>
          </a:bodyPr>
          <a:lstStyle/>
          <a:p>
            <a:r>
              <a:rPr lang="en-US" dirty="0"/>
              <a:t>Common Practice</a:t>
            </a:r>
            <a:br>
              <a:rPr lang="en-US" dirty="0"/>
            </a:br>
            <a:r>
              <a:rPr lang="en-US" sz="3600" dirty="0">
                <a:solidFill>
                  <a:schemeClr val="bg2">
                    <a:lumMod val="49000"/>
                  </a:schemeClr>
                </a:solidFill>
              </a:rPr>
              <a:t>Store On-Prem, Repeatedly Transfer to the Cloud</a:t>
            </a:r>
          </a:p>
        </p:txBody>
      </p:sp>
      <p:grpSp>
        <p:nvGrpSpPr>
          <p:cNvPr id="23" name="Group 22">
            <a:extLst>
              <a:ext uri="{FF2B5EF4-FFF2-40B4-BE49-F238E27FC236}">
                <a16:creationId xmlns:a16="http://schemas.microsoft.com/office/drawing/2014/main" id="{BD8D1DC5-BC1C-FECB-8713-BF10DA7AEFC6}"/>
              </a:ext>
            </a:extLst>
          </p:cNvPr>
          <p:cNvGrpSpPr/>
          <p:nvPr/>
        </p:nvGrpSpPr>
        <p:grpSpPr>
          <a:xfrm>
            <a:off x="1159605" y="1742411"/>
            <a:ext cx="7931984" cy="2284010"/>
            <a:chOff x="1159605" y="1540964"/>
            <a:chExt cx="8807846" cy="2686906"/>
          </a:xfrm>
        </p:grpSpPr>
        <p:sp>
          <p:nvSpPr>
            <p:cNvPr id="19" name="Cloud 18">
              <a:extLst>
                <a:ext uri="{FF2B5EF4-FFF2-40B4-BE49-F238E27FC236}">
                  <a16:creationId xmlns:a16="http://schemas.microsoft.com/office/drawing/2014/main" id="{79ADC4AF-E777-8AEB-473C-5E4AECF272F1}"/>
                </a:ext>
              </a:extLst>
            </p:cNvPr>
            <p:cNvSpPr/>
            <p:nvPr/>
          </p:nvSpPr>
          <p:spPr>
            <a:xfrm>
              <a:off x="6599903" y="2175387"/>
              <a:ext cx="3367548" cy="2052483"/>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2B2B467E-A8F9-D686-F50A-364E6F549BB0}"/>
                </a:ext>
              </a:extLst>
            </p:cNvPr>
            <p:cNvSpPr/>
            <p:nvPr/>
          </p:nvSpPr>
          <p:spPr>
            <a:xfrm>
              <a:off x="1491010" y="1990385"/>
              <a:ext cx="1560870" cy="20729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AD3FCEF-D5B5-69A1-E5F6-E3B017E1E7F0}"/>
                </a:ext>
              </a:extLst>
            </p:cNvPr>
            <p:cNvSpPr/>
            <p:nvPr/>
          </p:nvSpPr>
          <p:spPr>
            <a:xfrm>
              <a:off x="7745747" y="2576051"/>
              <a:ext cx="1167580" cy="307258"/>
            </a:xfrm>
            <a:prstGeom prst="rect">
              <a:avLst/>
            </a:prstGeom>
            <a:solidFill>
              <a:schemeClr val="bg2">
                <a:lumMod val="5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Job 5</a:t>
              </a:r>
            </a:p>
          </p:txBody>
        </p:sp>
        <p:sp>
          <p:nvSpPr>
            <p:cNvPr id="20" name="TextBox 19">
              <a:extLst>
                <a:ext uri="{FF2B5EF4-FFF2-40B4-BE49-F238E27FC236}">
                  <a16:creationId xmlns:a16="http://schemas.microsoft.com/office/drawing/2014/main" id="{22777580-3139-742A-DAFC-8D38B7DFBFD8}"/>
                </a:ext>
              </a:extLst>
            </p:cNvPr>
            <p:cNvSpPr txBox="1"/>
            <p:nvPr/>
          </p:nvSpPr>
          <p:spPr>
            <a:xfrm>
              <a:off x="7465529" y="1622192"/>
              <a:ext cx="1557247" cy="4029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public cloud</a:t>
              </a:r>
            </a:p>
          </p:txBody>
        </p:sp>
        <p:cxnSp>
          <p:nvCxnSpPr>
            <p:cNvPr id="28" name="Straight Arrow Connector 27">
              <a:extLst>
                <a:ext uri="{FF2B5EF4-FFF2-40B4-BE49-F238E27FC236}">
                  <a16:creationId xmlns:a16="http://schemas.microsoft.com/office/drawing/2014/main" id="{BA8FB307-AABE-B857-DEE5-42911359E1E2}"/>
                </a:ext>
              </a:extLst>
            </p:cNvPr>
            <p:cNvCxnSpPr/>
            <p:nvPr/>
          </p:nvCxnSpPr>
          <p:spPr>
            <a:xfrm flipV="1">
              <a:off x="3207774" y="2949676"/>
              <a:ext cx="3281514" cy="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0F2EEE84-28F6-F092-BA58-E85105E0AF9D}"/>
                </a:ext>
              </a:extLst>
            </p:cNvPr>
            <p:cNvSpPr txBox="1"/>
            <p:nvPr/>
          </p:nvSpPr>
          <p:spPr>
            <a:xfrm>
              <a:off x="3896032" y="2580967"/>
              <a:ext cx="2199967" cy="4029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inter-cloud network</a:t>
              </a:r>
            </a:p>
          </p:txBody>
        </p:sp>
        <p:pic>
          <p:nvPicPr>
            <p:cNvPr id="13" name="Graphic 12" descr="Database outline">
              <a:extLst>
                <a:ext uri="{FF2B5EF4-FFF2-40B4-BE49-F238E27FC236}">
                  <a16:creationId xmlns:a16="http://schemas.microsoft.com/office/drawing/2014/main" id="{EA6E8087-264F-FC34-06B2-E906B7B660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70705" y="2320413"/>
              <a:ext cx="1713269" cy="1578077"/>
            </a:xfrm>
            <a:prstGeom prst="rect">
              <a:avLst/>
            </a:prstGeom>
          </p:spPr>
        </p:pic>
        <p:sp>
          <p:nvSpPr>
            <p:cNvPr id="15" name="Rectangle: Single Corner Snipped 14">
              <a:extLst>
                <a:ext uri="{FF2B5EF4-FFF2-40B4-BE49-F238E27FC236}">
                  <a16:creationId xmlns:a16="http://schemas.microsoft.com/office/drawing/2014/main" id="{A29A0B53-6D2E-BCE9-6740-2BDBD4128621}"/>
                </a:ext>
              </a:extLst>
            </p:cNvPr>
            <p:cNvSpPr/>
            <p:nvPr/>
          </p:nvSpPr>
          <p:spPr>
            <a:xfrm>
              <a:off x="2027902" y="3109451"/>
              <a:ext cx="798870" cy="430161"/>
            </a:xfrm>
            <a:prstGeom prst="snip1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t>Obj 1</a:t>
              </a:r>
            </a:p>
          </p:txBody>
        </p:sp>
        <p:sp>
          <p:nvSpPr>
            <p:cNvPr id="7" name="TextBox 6">
              <a:extLst>
                <a:ext uri="{FF2B5EF4-FFF2-40B4-BE49-F238E27FC236}">
                  <a16:creationId xmlns:a16="http://schemas.microsoft.com/office/drawing/2014/main" id="{5972FA62-10B9-7DAA-B701-29603072CDB4}"/>
                </a:ext>
              </a:extLst>
            </p:cNvPr>
            <p:cNvSpPr txBox="1"/>
            <p:nvPr/>
          </p:nvSpPr>
          <p:spPr>
            <a:xfrm>
              <a:off x="1159605" y="1540964"/>
              <a:ext cx="2222901" cy="439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on-prem datacenter</a:t>
              </a:r>
              <a:r>
                <a:rPr lang="en-US" dirty="0"/>
                <a:t> </a:t>
              </a:r>
            </a:p>
          </p:txBody>
        </p:sp>
      </p:grpSp>
      <p:grpSp>
        <p:nvGrpSpPr>
          <p:cNvPr id="24" name="Group 23">
            <a:extLst>
              <a:ext uri="{FF2B5EF4-FFF2-40B4-BE49-F238E27FC236}">
                <a16:creationId xmlns:a16="http://schemas.microsoft.com/office/drawing/2014/main" id="{685B17E7-9CAB-38BB-DA0C-B0F93C2B303F}"/>
              </a:ext>
            </a:extLst>
          </p:cNvPr>
          <p:cNvGrpSpPr/>
          <p:nvPr/>
        </p:nvGrpSpPr>
        <p:grpSpPr>
          <a:xfrm>
            <a:off x="1159604" y="4413789"/>
            <a:ext cx="7931984" cy="2284009"/>
            <a:chOff x="1159605" y="1540964"/>
            <a:chExt cx="8807846" cy="2686906"/>
          </a:xfrm>
        </p:grpSpPr>
        <p:sp>
          <p:nvSpPr>
            <p:cNvPr id="25" name="Cloud 24">
              <a:extLst>
                <a:ext uri="{FF2B5EF4-FFF2-40B4-BE49-F238E27FC236}">
                  <a16:creationId xmlns:a16="http://schemas.microsoft.com/office/drawing/2014/main" id="{7D773327-6D0F-642C-5B97-4FAC8D585B6D}"/>
                </a:ext>
              </a:extLst>
            </p:cNvPr>
            <p:cNvSpPr/>
            <p:nvPr/>
          </p:nvSpPr>
          <p:spPr>
            <a:xfrm>
              <a:off x="6599903" y="2175387"/>
              <a:ext cx="3367548" cy="2052483"/>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2D7BC5AE-FE52-CC60-7145-C0598BB62D37}"/>
                </a:ext>
              </a:extLst>
            </p:cNvPr>
            <p:cNvSpPr/>
            <p:nvPr/>
          </p:nvSpPr>
          <p:spPr>
            <a:xfrm>
              <a:off x="1491010" y="1990385"/>
              <a:ext cx="1560870" cy="20729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6803711-B747-B600-24BB-18EDCB61E8FB}"/>
                </a:ext>
              </a:extLst>
            </p:cNvPr>
            <p:cNvSpPr/>
            <p:nvPr/>
          </p:nvSpPr>
          <p:spPr>
            <a:xfrm>
              <a:off x="7745747" y="2576051"/>
              <a:ext cx="1167580" cy="307258"/>
            </a:xfrm>
            <a:prstGeom prst="rect">
              <a:avLst/>
            </a:prstGeom>
            <a:solidFill>
              <a:schemeClr val="bg2">
                <a:lumMod val="5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Job 5</a:t>
              </a:r>
            </a:p>
          </p:txBody>
        </p:sp>
        <p:sp>
          <p:nvSpPr>
            <p:cNvPr id="30" name="TextBox 29">
              <a:extLst>
                <a:ext uri="{FF2B5EF4-FFF2-40B4-BE49-F238E27FC236}">
                  <a16:creationId xmlns:a16="http://schemas.microsoft.com/office/drawing/2014/main" id="{76DBA568-F57B-1136-C145-91C602983BCB}"/>
                </a:ext>
              </a:extLst>
            </p:cNvPr>
            <p:cNvSpPr txBox="1"/>
            <p:nvPr/>
          </p:nvSpPr>
          <p:spPr>
            <a:xfrm>
              <a:off x="7465529" y="1622192"/>
              <a:ext cx="1557247" cy="4029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public cloud</a:t>
              </a:r>
            </a:p>
          </p:txBody>
        </p:sp>
        <p:cxnSp>
          <p:nvCxnSpPr>
            <p:cNvPr id="31" name="Straight Arrow Connector 30">
              <a:extLst>
                <a:ext uri="{FF2B5EF4-FFF2-40B4-BE49-F238E27FC236}">
                  <a16:creationId xmlns:a16="http://schemas.microsoft.com/office/drawing/2014/main" id="{FA82CD1B-D1CE-8037-09FD-5BA865CA2E1D}"/>
                </a:ext>
              </a:extLst>
            </p:cNvPr>
            <p:cNvCxnSpPr>
              <a:cxnSpLocks/>
            </p:cNvCxnSpPr>
            <p:nvPr/>
          </p:nvCxnSpPr>
          <p:spPr>
            <a:xfrm flipV="1">
              <a:off x="3207774" y="2949676"/>
              <a:ext cx="3281514" cy="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BD45F1F8-9F68-46A4-7E88-18EFA14469C3}"/>
                </a:ext>
              </a:extLst>
            </p:cNvPr>
            <p:cNvSpPr txBox="1"/>
            <p:nvPr/>
          </p:nvSpPr>
          <p:spPr>
            <a:xfrm>
              <a:off x="3896032" y="2580967"/>
              <a:ext cx="2199967" cy="4029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inter-cloud network</a:t>
              </a:r>
            </a:p>
          </p:txBody>
        </p:sp>
        <p:pic>
          <p:nvPicPr>
            <p:cNvPr id="33" name="Graphic 32" descr="Database outline">
              <a:extLst>
                <a:ext uri="{FF2B5EF4-FFF2-40B4-BE49-F238E27FC236}">
                  <a16:creationId xmlns:a16="http://schemas.microsoft.com/office/drawing/2014/main" id="{57D87466-0DB0-9B4F-F7CC-C62901CE29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70705" y="2320413"/>
              <a:ext cx="1713269" cy="1578077"/>
            </a:xfrm>
            <a:prstGeom prst="rect">
              <a:avLst/>
            </a:prstGeom>
          </p:spPr>
        </p:pic>
        <p:sp>
          <p:nvSpPr>
            <p:cNvPr id="34" name="Rectangle: Single Corner Snipped 33">
              <a:extLst>
                <a:ext uri="{FF2B5EF4-FFF2-40B4-BE49-F238E27FC236}">
                  <a16:creationId xmlns:a16="http://schemas.microsoft.com/office/drawing/2014/main" id="{D93E6C73-6F38-CD66-013E-AA8D3D49C626}"/>
                </a:ext>
              </a:extLst>
            </p:cNvPr>
            <p:cNvSpPr/>
            <p:nvPr/>
          </p:nvSpPr>
          <p:spPr>
            <a:xfrm>
              <a:off x="2027902" y="3109451"/>
              <a:ext cx="798870" cy="430161"/>
            </a:xfrm>
            <a:prstGeom prst="snip1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t>Obj 1</a:t>
              </a:r>
            </a:p>
          </p:txBody>
        </p:sp>
        <p:sp>
          <p:nvSpPr>
            <p:cNvPr id="35" name="TextBox 34">
              <a:extLst>
                <a:ext uri="{FF2B5EF4-FFF2-40B4-BE49-F238E27FC236}">
                  <a16:creationId xmlns:a16="http://schemas.microsoft.com/office/drawing/2014/main" id="{B982EA06-BE7D-160B-9495-DA347465124F}"/>
                </a:ext>
              </a:extLst>
            </p:cNvPr>
            <p:cNvSpPr txBox="1"/>
            <p:nvPr/>
          </p:nvSpPr>
          <p:spPr>
            <a:xfrm>
              <a:off x="1159605" y="1540964"/>
              <a:ext cx="2222901" cy="439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on-prem datacenter</a:t>
              </a:r>
              <a:r>
                <a:rPr lang="en-US" dirty="0"/>
                <a:t> </a:t>
              </a:r>
            </a:p>
          </p:txBody>
        </p:sp>
      </p:grpSp>
      <p:sp>
        <p:nvSpPr>
          <p:cNvPr id="11" name="TextBox 10">
            <a:extLst>
              <a:ext uri="{FF2B5EF4-FFF2-40B4-BE49-F238E27FC236}">
                <a16:creationId xmlns:a16="http://schemas.microsoft.com/office/drawing/2014/main" id="{318A97CE-4F45-B11E-8742-938F28F7F86D}"/>
              </a:ext>
            </a:extLst>
          </p:cNvPr>
          <p:cNvSpPr txBox="1"/>
          <p:nvPr/>
        </p:nvSpPr>
        <p:spPr>
          <a:xfrm>
            <a:off x="96455" y="2121914"/>
            <a:ext cx="9742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time t1:</a:t>
            </a:r>
          </a:p>
        </p:txBody>
      </p:sp>
      <p:sp>
        <p:nvSpPr>
          <p:cNvPr id="14" name="TextBox 13">
            <a:extLst>
              <a:ext uri="{FF2B5EF4-FFF2-40B4-BE49-F238E27FC236}">
                <a16:creationId xmlns:a16="http://schemas.microsoft.com/office/drawing/2014/main" id="{4557117E-8C1C-A53D-DC18-30F0DD4986AB}"/>
              </a:ext>
            </a:extLst>
          </p:cNvPr>
          <p:cNvSpPr txBox="1"/>
          <p:nvPr/>
        </p:nvSpPr>
        <p:spPr>
          <a:xfrm>
            <a:off x="92241" y="4832874"/>
            <a:ext cx="9742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time t2:</a:t>
            </a:r>
          </a:p>
        </p:txBody>
      </p:sp>
      <p:sp>
        <p:nvSpPr>
          <p:cNvPr id="9" name="Slide Number Placeholder 8">
            <a:extLst>
              <a:ext uri="{FF2B5EF4-FFF2-40B4-BE49-F238E27FC236}">
                <a16:creationId xmlns:a16="http://schemas.microsoft.com/office/drawing/2014/main" id="{00222A8B-6B4E-A79E-FD15-1575D749DBCC}"/>
              </a:ext>
            </a:extLst>
          </p:cNvPr>
          <p:cNvSpPr>
            <a:spLocks noGrp="1"/>
          </p:cNvSpPr>
          <p:nvPr>
            <p:ph type="sldNum" sz="quarter" idx="12"/>
          </p:nvPr>
        </p:nvSpPr>
        <p:spPr/>
        <p:txBody>
          <a:bodyPr/>
          <a:lstStyle/>
          <a:p>
            <a:fld id="{330EA680-D336-4FF7-8B7A-9848BB0A1C32}" type="slidenum">
              <a:rPr lang="en-US" smtClean="0"/>
              <a:t>12</a:t>
            </a:fld>
            <a:endParaRPr lang="en-US"/>
          </a:p>
        </p:txBody>
      </p:sp>
      <p:sp>
        <p:nvSpPr>
          <p:cNvPr id="12" name="Rectangle 11">
            <a:extLst>
              <a:ext uri="{FF2B5EF4-FFF2-40B4-BE49-F238E27FC236}">
                <a16:creationId xmlns:a16="http://schemas.microsoft.com/office/drawing/2014/main" id="{8D7ACFB3-44CA-88AE-C31C-3D2127904123}"/>
              </a:ext>
            </a:extLst>
          </p:cNvPr>
          <p:cNvSpPr/>
          <p:nvPr/>
        </p:nvSpPr>
        <p:spPr>
          <a:xfrm>
            <a:off x="45357" y="1796143"/>
            <a:ext cx="9289142" cy="2467428"/>
          </a:xfrm>
          <a:prstGeom prst="rect">
            <a:avLst/>
          </a:prstGeom>
          <a:solidFill>
            <a:srgbClr val="FFFFFF">
              <a:alpha val="89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259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323DF-60C2-1FB9-A59F-2773256932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247FB1-0ABE-D5A2-34CB-A4503D76EA8F}"/>
              </a:ext>
            </a:extLst>
          </p:cNvPr>
          <p:cNvSpPr>
            <a:spLocks noGrp="1"/>
          </p:cNvSpPr>
          <p:nvPr>
            <p:ph type="title"/>
          </p:nvPr>
        </p:nvSpPr>
        <p:spPr/>
        <p:txBody>
          <a:bodyPr>
            <a:normAutofit/>
          </a:bodyPr>
          <a:lstStyle/>
          <a:p>
            <a:r>
              <a:rPr lang="en-US" dirty="0"/>
              <a:t>Common Practice</a:t>
            </a:r>
            <a:br>
              <a:rPr lang="en-US" dirty="0"/>
            </a:br>
            <a:r>
              <a:rPr lang="en-US" sz="3600" dirty="0">
                <a:solidFill>
                  <a:schemeClr val="bg2">
                    <a:lumMod val="49000"/>
                  </a:schemeClr>
                </a:solidFill>
              </a:rPr>
              <a:t>Store On-Prem, Repeatedly Transfer to the Cloud</a:t>
            </a:r>
          </a:p>
        </p:txBody>
      </p:sp>
      <p:grpSp>
        <p:nvGrpSpPr>
          <p:cNvPr id="23" name="Group 22">
            <a:extLst>
              <a:ext uri="{FF2B5EF4-FFF2-40B4-BE49-F238E27FC236}">
                <a16:creationId xmlns:a16="http://schemas.microsoft.com/office/drawing/2014/main" id="{9B1BB73C-2AB8-AAC0-E2F0-AB4C61773C7C}"/>
              </a:ext>
            </a:extLst>
          </p:cNvPr>
          <p:cNvGrpSpPr/>
          <p:nvPr/>
        </p:nvGrpSpPr>
        <p:grpSpPr>
          <a:xfrm>
            <a:off x="1159605" y="1742411"/>
            <a:ext cx="7931984" cy="2284010"/>
            <a:chOff x="1159605" y="1540964"/>
            <a:chExt cx="8807846" cy="2686906"/>
          </a:xfrm>
        </p:grpSpPr>
        <p:sp>
          <p:nvSpPr>
            <p:cNvPr id="19" name="Cloud 18">
              <a:extLst>
                <a:ext uri="{FF2B5EF4-FFF2-40B4-BE49-F238E27FC236}">
                  <a16:creationId xmlns:a16="http://schemas.microsoft.com/office/drawing/2014/main" id="{DFD7A12E-1C23-5BD9-98CA-1756993F91F5}"/>
                </a:ext>
              </a:extLst>
            </p:cNvPr>
            <p:cNvSpPr/>
            <p:nvPr/>
          </p:nvSpPr>
          <p:spPr>
            <a:xfrm>
              <a:off x="6599903" y="2175387"/>
              <a:ext cx="3367548" cy="2052483"/>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7E3A27C5-CC91-FB75-25B8-DE77EF83469C}"/>
                </a:ext>
              </a:extLst>
            </p:cNvPr>
            <p:cNvSpPr/>
            <p:nvPr/>
          </p:nvSpPr>
          <p:spPr>
            <a:xfrm>
              <a:off x="1491010" y="1990385"/>
              <a:ext cx="1560870" cy="20729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DC28B71-5051-B3D6-483B-4E7ABB38D891}"/>
                </a:ext>
              </a:extLst>
            </p:cNvPr>
            <p:cNvSpPr/>
            <p:nvPr/>
          </p:nvSpPr>
          <p:spPr>
            <a:xfrm>
              <a:off x="7745747" y="2576051"/>
              <a:ext cx="1167580" cy="307258"/>
            </a:xfrm>
            <a:prstGeom prst="rect">
              <a:avLst/>
            </a:prstGeom>
            <a:solidFill>
              <a:schemeClr val="bg2">
                <a:lumMod val="5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Job 5</a:t>
              </a:r>
            </a:p>
          </p:txBody>
        </p:sp>
        <p:sp>
          <p:nvSpPr>
            <p:cNvPr id="20" name="TextBox 19">
              <a:extLst>
                <a:ext uri="{FF2B5EF4-FFF2-40B4-BE49-F238E27FC236}">
                  <a16:creationId xmlns:a16="http://schemas.microsoft.com/office/drawing/2014/main" id="{EDACF0C9-F130-865A-4F83-C9013FCDC36B}"/>
                </a:ext>
              </a:extLst>
            </p:cNvPr>
            <p:cNvSpPr txBox="1"/>
            <p:nvPr/>
          </p:nvSpPr>
          <p:spPr>
            <a:xfrm>
              <a:off x="7465529" y="1622192"/>
              <a:ext cx="1557247" cy="4029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public cloud</a:t>
              </a:r>
            </a:p>
          </p:txBody>
        </p:sp>
        <p:cxnSp>
          <p:nvCxnSpPr>
            <p:cNvPr id="28" name="Straight Arrow Connector 27">
              <a:extLst>
                <a:ext uri="{FF2B5EF4-FFF2-40B4-BE49-F238E27FC236}">
                  <a16:creationId xmlns:a16="http://schemas.microsoft.com/office/drawing/2014/main" id="{3BFB836F-2BA6-4C89-F83B-22BE2F4CBA8E}"/>
                </a:ext>
              </a:extLst>
            </p:cNvPr>
            <p:cNvCxnSpPr/>
            <p:nvPr/>
          </p:nvCxnSpPr>
          <p:spPr>
            <a:xfrm flipV="1">
              <a:off x="3207774" y="2949676"/>
              <a:ext cx="3281514" cy="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961CE447-BBB9-D7C9-8287-39104B043AA1}"/>
                </a:ext>
              </a:extLst>
            </p:cNvPr>
            <p:cNvSpPr txBox="1"/>
            <p:nvPr/>
          </p:nvSpPr>
          <p:spPr>
            <a:xfrm>
              <a:off x="3896032" y="2580967"/>
              <a:ext cx="2199967" cy="4029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inter-cloud network</a:t>
              </a:r>
            </a:p>
          </p:txBody>
        </p:sp>
        <p:pic>
          <p:nvPicPr>
            <p:cNvPr id="13" name="Graphic 12" descr="Database outline">
              <a:extLst>
                <a:ext uri="{FF2B5EF4-FFF2-40B4-BE49-F238E27FC236}">
                  <a16:creationId xmlns:a16="http://schemas.microsoft.com/office/drawing/2014/main" id="{C9C7EA42-600F-3036-2B3A-421D293007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70705" y="2320413"/>
              <a:ext cx="1713269" cy="1578077"/>
            </a:xfrm>
            <a:prstGeom prst="rect">
              <a:avLst/>
            </a:prstGeom>
          </p:spPr>
        </p:pic>
        <p:sp>
          <p:nvSpPr>
            <p:cNvPr id="15" name="Rectangle: Single Corner Snipped 14">
              <a:extLst>
                <a:ext uri="{FF2B5EF4-FFF2-40B4-BE49-F238E27FC236}">
                  <a16:creationId xmlns:a16="http://schemas.microsoft.com/office/drawing/2014/main" id="{ECBC1FF6-0048-07EA-B363-6FB284A1131C}"/>
                </a:ext>
              </a:extLst>
            </p:cNvPr>
            <p:cNvSpPr/>
            <p:nvPr/>
          </p:nvSpPr>
          <p:spPr>
            <a:xfrm>
              <a:off x="2027902" y="3109451"/>
              <a:ext cx="798870" cy="430161"/>
            </a:xfrm>
            <a:prstGeom prst="snip1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t>Obj 1</a:t>
              </a:r>
            </a:p>
          </p:txBody>
        </p:sp>
        <p:sp>
          <p:nvSpPr>
            <p:cNvPr id="7" name="TextBox 6">
              <a:extLst>
                <a:ext uri="{FF2B5EF4-FFF2-40B4-BE49-F238E27FC236}">
                  <a16:creationId xmlns:a16="http://schemas.microsoft.com/office/drawing/2014/main" id="{3668937E-373A-D95B-4BA9-72E544CC502C}"/>
                </a:ext>
              </a:extLst>
            </p:cNvPr>
            <p:cNvSpPr txBox="1"/>
            <p:nvPr/>
          </p:nvSpPr>
          <p:spPr>
            <a:xfrm>
              <a:off x="1159605" y="1540964"/>
              <a:ext cx="2222901" cy="439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on-prem datacenter</a:t>
              </a:r>
              <a:r>
                <a:rPr lang="en-US" dirty="0"/>
                <a:t> </a:t>
              </a:r>
            </a:p>
          </p:txBody>
        </p:sp>
      </p:grpSp>
      <p:grpSp>
        <p:nvGrpSpPr>
          <p:cNvPr id="24" name="Group 23">
            <a:extLst>
              <a:ext uri="{FF2B5EF4-FFF2-40B4-BE49-F238E27FC236}">
                <a16:creationId xmlns:a16="http://schemas.microsoft.com/office/drawing/2014/main" id="{2B51C418-6730-30A4-BDC7-E4BE0E697D71}"/>
              </a:ext>
            </a:extLst>
          </p:cNvPr>
          <p:cNvGrpSpPr/>
          <p:nvPr/>
        </p:nvGrpSpPr>
        <p:grpSpPr>
          <a:xfrm>
            <a:off x="1159604" y="4413789"/>
            <a:ext cx="7931984" cy="2284009"/>
            <a:chOff x="1159605" y="1540964"/>
            <a:chExt cx="8807846" cy="2686906"/>
          </a:xfrm>
        </p:grpSpPr>
        <p:sp>
          <p:nvSpPr>
            <p:cNvPr id="25" name="Cloud 24">
              <a:extLst>
                <a:ext uri="{FF2B5EF4-FFF2-40B4-BE49-F238E27FC236}">
                  <a16:creationId xmlns:a16="http://schemas.microsoft.com/office/drawing/2014/main" id="{70FC5CC3-2336-C35C-530A-A704A6D0C11B}"/>
                </a:ext>
              </a:extLst>
            </p:cNvPr>
            <p:cNvSpPr/>
            <p:nvPr/>
          </p:nvSpPr>
          <p:spPr>
            <a:xfrm>
              <a:off x="6599903" y="2175387"/>
              <a:ext cx="3367548" cy="2052483"/>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C90F2094-3592-8358-537C-E0F2636BE396}"/>
                </a:ext>
              </a:extLst>
            </p:cNvPr>
            <p:cNvSpPr/>
            <p:nvPr/>
          </p:nvSpPr>
          <p:spPr>
            <a:xfrm>
              <a:off x="1491010" y="1990385"/>
              <a:ext cx="1560870" cy="20729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54D7827-5DCC-7486-3404-A585E72BFB3F}"/>
                </a:ext>
              </a:extLst>
            </p:cNvPr>
            <p:cNvSpPr/>
            <p:nvPr/>
          </p:nvSpPr>
          <p:spPr>
            <a:xfrm>
              <a:off x="7745747" y="2576051"/>
              <a:ext cx="1167580" cy="307258"/>
            </a:xfrm>
            <a:prstGeom prst="rect">
              <a:avLst/>
            </a:prstGeom>
            <a:solidFill>
              <a:schemeClr val="bg2">
                <a:lumMod val="5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Job 5</a:t>
              </a:r>
            </a:p>
          </p:txBody>
        </p:sp>
        <p:sp>
          <p:nvSpPr>
            <p:cNvPr id="30" name="TextBox 29">
              <a:extLst>
                <a:ext uri="{FF2B5EF4-FFF2-40B4-BE49-F238E27FC236}">
                  <a16:creationId xmlns:a16="http://schemas.microsoft.com/office/drawing/2014/main" id="{D506EB49-03D1-B09F-B782-B24F1F0DCB3A}"/>
                </a:ext>
              </a:extLst>
            </p:cNvPr>
            <p:cNvSpPr txBox="1"/>
            <p:nvPr/>
          </p:nvSpPr>
          <p:spPr>
            <a:xfrm>
              <a:off x="7465529" y="1622192"/>
              <a:ext cx="1557247" cy="4029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public cloud</a:t>
              </a:r>
            </a:p>
          </p:txBody>
        </p:sp>
        <p:cxnSp>
          <p:nvCxnSpPr>
            <p:cNvPr id="31" name="Straight Arrow Connector 30">
              <a:extLst>
                <a:ext uri="{FF2B5EF4-FFF2-40B4-BE49-F238E27FC236}">
                  <a16:creationId xmlns:a16="http://schemas.microsoft.com/office/drawing/2014/main" id="{5B44585C-9013-DC90-A1B9-C8CC76931063}"/>
                </a:ext>
              </a:extLst>
            </p:cNvPr>
            <p:cNvCxnSpPr>
              <a:cxnSpLocks/>
            </p:cNvCxnSpPr>
            <p:nvPr/>
          </p:nvCxnSpPr>
          <p:spPr>
            <a:xfrm flipV="1">
              <a:off x="3207774" y="2949676"/>
              <a:ext cx="3281514" cy="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4C49E92F-0B43-6824-A83C-FDEE0E24AC72}"/>
                </a:ext>
              </a:extLst>
            </p:cNvPr>
            <p:cNvSpPr txBox="1"/>
            <p:nvPr/>
          </p:nvSpPr>
          <p:spPr>
            <a:xfrm>
              <a:off x="3896032" y="2580967"/>
              <a:ext cx="2199967" cy="4029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inter-cloud network</a:t>
              </a:r>
            </a:p>
          </p:txBody>
        </p:sp>
        <p:pic>
          <p:nvPicPr>
            <p:cNvPr id="33" name="Graphic 32" descr="Database outline">
              <a:extLst>
                <a:ext uri="{FF2B5EF4-FFF2-40B4-BE49-F238E27FC236}">
                  <a16:creationId xmlns:a16="http://schemas.microsoft.com/office/drawing/2014/main" id="{C6A3AA3E-B08B-4AD9-5A58-F1D01ED1B5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70705" y="2320413"/>
              <a:ext cx="1713269" cy="1578077"/>
            </a:xfrm>
            <a:prstGeom prst="rect">
              <a:avLst/>
            </a:prstGeom>
          </p:spPr>
        </p:pic>
        <p:sp>
          <p:nvSpPr>
            <p:cNvPr id="34" name="Rectangle: Single Corner Snipped 33">
              <a:extLst>
                <a:ext uri="{FF2B5EF4-FFF2-40B4-BE49-F238E27FC236}">
                  <a16:creationId xmlns:a16="http://schemas.microsoft.com/office/drawing/2014/main" id="{3A2CCC84-9754-C1AE-BDEC-5CC2557E9EEA}"/>
                </a:ext>
              </a:extLst>
            </p:cNvPr>
            <p:cNvSpPr/>
            <p:nvPr/>
          </p:nvSpPr>
          <p:spPr>
            <a:xfrm>
              <a:off x="2027902" y="3109451"/>
              <a:ext cx="798870" cy="430161"/>
            </a:xfrm>
            <a:prstGeom prst="snip1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t>Obj 1</a:t>
              </a:r>
            </a:p>
          </p:txBody>
        </p:sp>
        <p:sp>
          <p:nvSpPr>
            <p:cNvPr id="35" name="TextBox 34">
              <a:extLst>
                <a:ext uri="{FF2B5EF4-FFF2-40B4-BE49-F238E27FC236}">
                  <a16:creationId xmlns:a16="http://schemas.microsoft.com/office/drawing/2014/main" id="{CFEDD52E-FECA-1C6B-AD8B-113C302D1034}"/>
                </a:ext>
              </a:extLst>
            </p:cNvPr>
            <p:cNvSpPr txBox="1"/>
            <p:nvPr/>
          </p:nvSpPr>
          <p:spPr>
            <a:xfrm>
              <a:off x="1159605" y="1540964"/>
              <a:ext cx="2222901" cy="439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on-prem datacenter</a:t>
              </a:r>
              <a:r>
                <a:rPr lang="en-US" dirty="0"/>
                <a:t> </a:t>
              </a:r>
            </a:p>
          </p:txBody>
        </p:sp>
      </p:grpSp>
      <p:sp>
        <p:nvSpPr>
          <p:cNvPr id="11" name="TextBox 10">
            <a:extLst>
              <a:ext uri="{FF2B5EF4-FFF2-40B4-BE49-F238E27FC236}">
                <a16:creationId xmlns:a16="http://schemas.microsoft.com/office/drawing/2014/main" id="{EE8D2852-F64F-F68F-9B70-9DB1C954DBDC}"/>
              </a:ext>
            </a:extLst>
          </p:cNvPr>
          <p:cNvSpPr txBox="1"/>
          <p:nvPr/>
        </p:nvSpPr>
        <p:spPr>
          <a:xfrm>
            <a:off x="96455" y="2121914"/>
            <a:ext cx="9742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time t1:</a:t>
            </a:r>
          </a:p>
        </p:txBody>
      </p:sp>
      <p:sp>
        <p:nvSpPr>
          <p:cNvPr id="14" name="TextBox 13">
            <a:extLst>
              <a:ext uri="{FF2B5EF4-FFF2-40B4-BE49-F238E27FC236}">
                <a16:creationId xmlns:a16="http://schemas.microsoft.com/office/drawing/2014/main" id="{8B44CBEA-882A-7EEB-B5C8-92928C1FB0D3}"/>
              </a:ext>
            </a:extLst>
          </p:cNvPr>
          <p:cNvSpPr txBox="1"/>
          <p:nvPr/>
        </p:nvSpPr>
        <p:spPr>
          <a:xfrm>
            <a:off x="92241" y="4832874"/>
            <a:ext cx="9742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time t2:</a:t>
            </a:r>
          </a:p>
        </p:txBody>
      </p:sp>
      <p:sp>
        <p:nvSpPr>
          <p:cNvPr id="9" name="Slide Number Placeholder 8">
            <a:extLst>
              <a:ext uri="{FF2B5EF4-FFF2-40B4-BE49-F238E27FC236}">
                <a16:creationId xmlns:a16="http://schemas.microsoft.com/office/drawing/2014/main" id="{052115A1-290A-AB1A-C469-2BD6828ED917}"/>
              </a:ext>
            </a:extLst>
          </p:cNvPr>
          <p:cNvSpPr>
            <a:spLocks noGrp="1"/>
          </p:cNvSpPr>
          <p:nvPr>
            <p:ph type="sldNum" sz="quarter" idx="12"/>
          </p:nvPr>
        </p:nvSpPr>
        <p:spPr/>
        <p:txBody>
          <a:bodyPr/>
          <a:lstStyle/>
          <a:p>
            <a:fld id="{330EA680-D336-4FF7-8B7A-9848BB0A1C32}" type="slidenum">
              <a:rPr lang="en-US" smtClean="0"/>
              <a:t>13</a:t>
            </a:fld>
            <a:endParaRPr lang="en-US"/>
          </a:p>
        </p:txBody>
      </p:sp>
      <p:sp>
        <p:nvSpPr>
          <p:cNvPr id="12" name="Rectangle 11">
            <a:extLst>
              <a:ext uri="{FF2B5EF4-FFF2-40B4-BE49-F238E27FC236}">
                <a16:creationId xmlns:a16="http://schemas.microsoft.com/office/drawing/2014/main" id="{BD02ED8F-CEE8-D404-603E-10AA627ED283}"/>
              </a:ext>
            </a:extLst>
          </p:cNvPr>
          <p:cNvSpPr/>
          <p:nvPr/>
        </p:nvSpPr>
        <p:spPr>
          <a:xfrm>
            <a:off x="45357" y="1796143"/>
            <a:ext cx="9289142" cy="2467428"/>
          </a:xfrm>
          <a:prstGeom prst="rect">
            <a:avLst/>
          </a:prstGeom>
          <a:solidFill>
            <a:srgbClr val="FFFFFF">
              <a:alpha val="89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Single Corner Snipped 4">
            <a:extLst>
              <a:ext uri="{FF2B5EF4-FFF2-40B4-BE49-F238E27FC236}">
                <a16:creationId xmlns:a16="http://schemas.microsoft.com/office/drawing/2014/main" id="{8C17585E-023B-D685-2BE4-E893A5C744CA}"/>
              </a:ext>
            </a:extLst>
          </p:cNvPr>
          <p:cNvSpPr/>
          <p:nvPr/>
        </p:nvSpPr>
        <p:spPr>
          <a:xfrm>
            <a:off x="4148044" y="5593028"/>
            <a:ext cx="719429" cy="365659"/>
          </a:xfrm>
          <a:prstGeom prst="snip1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t>Obj 1</a:t>
            </a:r>
          </a:p>
        </p:txBody>
      </p:sp>
    </p:spTree>
    <p:extLst>
      <p:ext uri="{BB962C8B-B14F-4D97-AF65-F5344CB8AC3E}">
        <p14:creationId xmlns:p14="http://schemas.microsoft.com/office/powerpoint/2010/main" val="2219694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7B309-8628-EE17-94CD-AA55CBC2DC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8DA758-D94D-459D-F292-553492EEA726}"/>
              </a:ext>
            </a:extLst>
          </p:cNvPr>
          <p:cNvSpPr>
            <a:spLocks noGrp="1"/>
          </p:cNvSpPr>
          <p:nvPr>
            <p:ph type="title"/>
          </p:nvPr>
        </p:nvSpPr>
        <p:spPr/>
        <p:txBody>
          <a:bodyPr>
            <a:normAutofit/>
          </a:bodyPr>
          <a:lstStyle/>
          <a:p>
            <a:r>
              <a:rPr lang="en-US" dirty="0"/>
              <a:t>Common Practice</a:t>
            </a:r>
            <a:br>
              <a:rPr lang="en-US" dirty="0"/>
            </a:br>
            <a:r>
              <a:rPr lang="en-US" sz="3600" dirty="0">
                <a:solidFill>
                  <a:schemeClr val="bg2">
                    <a:lumMod val="49000"/>
                  </a:schemeClr>
                </a:solidFill>
              </a:rPr>
              <a:t>Store On-Prem, Repeatedly Transfer to the Cloud</a:t>
            </a:r>
          </a:p>
        </p:txBody>
      </p:sp>
      <p:grpSp>
        <p:nvGrpSpPr>
          <p:cNvPr id="23" name="Group 22">
            <a:extLst>
              <a:ext uri="{FF2B5EF4-FFF2-40B4-BE49-F238E27FC236}">
                <a16:creationId xmlns:a16="http://schemas.microsoft.com/office/drawing/2014/main" id="{A1490AB3-C83A-E5CB-D4A4-28941742EC32}"/>
              </a:ext>
            </a:extLst>
          </p:cNvPr>
          <p:cNvGrpSpPr/>
          <p:nvPr/>
        </p:nvGrpSpPr>
        <p:grpSpPr>
          <a:xfrm>
            <a:off x="1159605" y="1742411"/>
            <a:ext cx="7931984" cy="2284010"/>
            <a:chOff x="1159605" y="1540964"/>
            <a:chExt cx="8807846" cy="2686906"/>
          </a:xfrm>
        </p:grpSpPr>
        <p:sp>
          <p:nvSpPr>
            <p:cNvPr id="19" name="Cloud 18">
              <a:extLst>
                <a:ext uri="{FF2B5EF4-FFF2-40B4-BE49-F238E27FC236}">
                  <a16:creationId xmlns:a16="http://schemas.microsoft.com/office/drawing/2014/main" id="{F218810B-C96F-397A-4592-45263649B359}"/>
                </a:ext>
              </a:extLst>
            </p:cNvPr>
            <p:cNvSpPr/>
            <p:nvPr/>
          </p:nvSpPr>
          <p:spPr>
            <a:xfrm>
              <a:off x="6599903" y="2175387"/>
              <a:ext cx="3367548" cy="2052483"/>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2E7D3DED-BA28-0382-95E7-52D5247DF17F}"/>
                </a:ext>
              </a:extLst>
            </p:cNvPr>
            <p:cNvSpPr/>
            <p:nvPr/>
          </p:nvSpPr>
          <p:spPr>
            <a:xfrm>
              <a:off x="1491010" y="1990385"/>
              <a:ext cx="1560870" cy="20729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F3749A3-27C3-2DAB-51F2-8F923C66B775}"/>
                </a:ext>
              </a:extLst>
            </p:cNvPr>
            <p:cNvSpPr/>
            <p:nvPr/>
          </p:nvSpPr>
          <p:spPr>
            <a:xfrm>
              <a:off x="7745747" y="2576051"/>
              <a:ext cx="1167580" cy="307258"/>
            </a:xfrm>
            <a:prstGeom prst="rect">
              <a:avLst/>
            </a:prstGeom>
            <a:solidFill>
              <a:schemeClr val="bg2">
                <a:lumMod val="5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Job 5</a:t>
              </a:r>
            </a:p>
          </p:txBody>
        </p:sp>
        <p:sp>
          <p:nvSpPr>
            <p:cNvPr id="20" name="TextBox 19">
              <a:extLst>
                <a:ext uri="{FF2B5EF4-FFF2-40B4-BE49-F238E27FC236}">
                  <a16:creationId xmlns:a16="http://schemas.microsoft.com/office/drawing/2014/main" id="{6CB1B78F-6F55-7BAB-FD87-539EABF6B289}"/>
                </a:ext>
              </a:extLst>
            </p:cNvPr>
            <p:cNvSpPr txBox="1"/>
            <p:nvPr/>
          </p:nvSpPr>
          <p:spPr>
            <a:xfrm>
              <a:off x="7465529" y="1622192"/>
              <a:ext cx="1557247" cy="4029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public cloud</a:t>
              </a:r>
            </a:p>
          </p:txBody>
        </p:sp>
        <p:cxnSp>
          <p:nvCxnSpPr>
            <p:cNvPr id="28" name="Straight Arrow Connector 27">
              <a:extLst>
                <a:ext uri="{FF2B5EF4-FFF2-40B4-BE49-F238E27FC236}">
                  <a16:creationId xmlns:a16="http://schemas.microsoft.com/office/drawing/2014/main" id="{1A3CD08F-0BCD-CD01-3E65-2BF8A37E7237}"/>
                </a:ext>
              </a:extLst>
            </p:cNvPr>
            <p:cNvCxnSpPr/>
            <p:nvPr/>
          </p:nvCxnSpPr>
          <p:spPr>
            <a:xfrm flipV="1">
              <a:off x="3207774" y="2949676"/>
              <a:ext cx="3281514" cy="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A5B17D1F-847E-8D99-98CC-086FE1BD09CD}"/>
                </a:ext>
              </a:extLst>
            </p:cNvPr>
            <p:cNvSpPr txBox="1"/>
            <p:nvPr/>
          </p:nvSpPr>
          <p:spPr>
            <a:xfrm>
              <a:off x="3896032" y="2580967"/>
              <a:ext cx="2199967" cy="4029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inter-cloud network</a:t>
              </a:r>
            </a:p>
          </p:txBody>
        </p:sp>
        <p:pic>
          <p:nvPicPr>
            <p:cNvPr id="13" name="Graphic 12" descr="Database outline">
              <a:extLst>
                <a:ext uri="{FF2B5EF4-FFF2-40B4-BE49-F238E27FC236}">
                  <a16:creationId xmlns:a16="http://schemas.microsoft.com/office/drawing/2014/main" id="{40119D10-E437-BD64-873A-7F6F66EE1D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70705" y="2320413"/>
              <a:ext cx="1713269" cy="1578077"/>
            </a:xfrm>
            <a:prstGeom prst="rect">
              <a:avLst/>
            </a:prstGeom>
          </p:spPr>
        </p:pic>
        <p:sp>
          <p:nvSpPr>
            <p:cNvPr id="15" name="Rectangle: Single Corner Snipped 14">
              <a:extLst>
                <a:ext uri="{FF2B5EF4-FFF2-40B4-BE49-F238E27FC236}">
                  <a16:creationId xmlns:a16="http://schemas.microsoft.com/office/drawing/2014/main" id="{28C65397-E536-A841-26DF-4515826B7ED1}"/>
                </a:ext>
              </a:extLst>
            </p:cNvPr>
            <p:cNvSpPr/>
            <p:nvPr/>
          </p:nvSpPr>
          <p:spPr>
            <a:xfrm>
              <a:off x="2027902" y="3109451"/>
              <a:ext cx="798870" cy="430161"/>
            </a:xfrm>
            <a:prstGeom prst="snip1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t>Obj 1</a:t>
              </a:r>
            </a:p>
          </p:txBody>
        </p:sp>
        <p:sp>
          <p:nvSpPr>
            <p:cNvPr id="7" name="TextBox 6">
              <a:extLst>
                <a:ext uri="{FF2B5EF4-FFF2-40B4-BE49-F238E27FC236}">
                  <a16:creationId xmlns:a16="http://schemas.microsoft.com/office/drawing/2014/main" id="{3D2438ED-E19D-82C0-8BDA-4953297B7598}"/>
                </a:ext>
              </a:extLst>
            </p:cNvPr>
            <p:cNvSpPr txBox="1"/>
            <p:nvPr/>
          </p:nvSpPr>
          <p:spPr>
            <a:xfrm>
              <a:off x="1159605" y="1540964"/>
              <a:ext cx="2222901" cy="439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on-prem datacenter</a:t>
              </a:r>
              <a:r>
                <a:rPr lang="en-US" dirty="0"/>
                <a:t> </a:t>
              </a:r>
            </a:p>
          </p:txBody>
        </p:sp>
      </p:grpSp>
      <p:grpSp>
        <p:nvGrpSpPr>
          <p:cNvPr id="24" name="Group 23">
            <a:extLst>
              <a:ext uri="{FF2B5EF4-FFF2-40B4-BE49-F238E27FC236}">
                <a16:creationId xmlns:a16="http://schemas.microsoft.com/office/drawing/2014/main" id="{C63174E7-5D58-5E97-94A9-EBF5342838FE}"/>
              </a:ext>
            </a:extLst>
          </p:cNvPr>
          <p:cNvGrpSpPr/>
          <p:nvPr/>
        </p:nvGrpSpPr>
        <p:grpSpPr>
          <a:xfrm>
            <a:off x="1159604" y="4413789"/>
            <a:ext cx="7931984" cy="2284009"/>
            <a:chOff x="1159605" y="1540964"/>
            <a:chExt cx="8807846" cy="2686906"/>
          </a:xfrm>
        </p:grpSpPr>
        <p:sp>
          <p:nvSpPr>
            <p:cNvPr id="25" name="Cloud 24">
              <a:extLst>
                <a:ext uri="{FF2B5EF4-FFF2-40B4-BE49-F238E27FC236}">
                  <a16:creationId xmlns:a16="http://schemas.microsoft.com/office/drawing/2014/main" id="{E28940B0-59B3-C645-3A0D-E9AE4A6761D1}"/>
                </a:ext>
              </a:extLst>
            </p:cNvPr>
            <p:cNvSpPr/>
            <p:nvPr/>
          </p:nvSpPr>
          <p:spPr>
            <a:xfrm>
              <a:off x="6599903" y="2175387"/>
              <a:ext cx="3367548" cy="2052483"/>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54799871-8F39-927C-FA05-87B35A8A24EC}"/>
                </a:ext>
              </a:extLst>
            </p:cNvPr>
            <p:cNvSpPr/>
            <p:nvPr/>
          </p:nvSpPr>
          <p:spPr>
            <a:xfrm>
              <a:off x="1491010" y="1990385"/>
              <a:ext cx="1560870" cy="20729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932591E-47CB-A223-C7F3-F1BB9F1FC068}"/>
                </a:ext>
              </a:extLst>
            </p:cNvPr>
            <p:cNvSpPr/>
            <p:nvPr/>
          </p:nvSpPr>
          <p:spPr>
            <a:xfrm>
              <a:off x="7745747" y="2576051"/>
              <a:ext cx="1167580" cy="307258"/>
            </a:xfrm>
            <a:prstGeom prst="rect">
              <a:avLst/>
            </a:prstGeom>
            <a:solidFill>
              <a:schemeClr val="bg2">
                <a:lumMod val="5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Job 5</a:t>
              </a:r>
            </a:p>
          </p:txBody>
        </p:sp>
        <p:sp>
          <p:nvSpPr>
            <p:cNvPr id="30" name="TextBox 29">
              <a:extLst>
                <a:ext uri="{FF2B5EF4-FFF2-40B4-BE49-F238E27FC236}">
                  <a16:creationId xmlns:a16="http://schemas.microsoft.com/office/drawing/2014/main" id="{E97D2444-E91B-D1BF-0A94-D6D12B8BFCE6}"/>
                </a:ext>
              </a:extLst>
            </p:cNvPr>
            <p:cNvSpPr txBox="1"/>
            <p:nvPr/>
          </p:nvSpPr>
          <p:spPr>
            <a:xfrm>
              <a:off x="7465529" y="1622192"/>
              <a:ext cx="1557247" cy="4029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public cloud</a:t>
              </a:r>
            </a:p>
          </p:txBody>
        </p:sp>
        <p:cxnSp>
          <p:nvCxnSpPr>
            <p:cNvPr id="31" name="Straight Arrow Connector 30">
              <a:extLst>
                <a:ext uri="{FF2B5EF4-FFF2-40B4-BE49-F238E27FC236}">
                  <a16:creationId xmlns:a16="http://schemas.microsoft.com/office/drawing/2014/main" id="{DAD46180-33AC-8036-14FA-7956C1BC7290}"/>
                </a:ext>
              </a:extLst>
            </p:cNvPr>
            <p:cNvCxnSpPr>
              <a:cxnSpLocks/>
            </p:cNvCxnSpPr>
            <p:nvPr/>
          </p:nvCxnSpPr>
          <p:spPr>
            <a:xfrm flipV="1">
              <a:off x="3207774" y="2949676"/>
              <a:ext cx="3281514" cy="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95BEF18E-7A77-412C-538F-369A81FEBB4F}"/>
                </a:ext>
              </a:extLst>
            </p:cNvPr>
            <p:cNvSpPr txBox="1"/>
            <p:nvPr/>
          </p:nvSpPr>
          <p:spPr>
            <a:xfrm>
              <a:off x="3896032" y="2580967"/>
              <a:ext cx="2199967" cy="4029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inter-cloud network</a:t>
              </a:r>
            </a:p>
          </p:txBody>
        </p:sp>
        <p:pic>
          <p:nvPicPr>
            <p:cNvPr id="33" name="Graphic 32" descr="Database outline">
              <a:extLst>
                <a:ext uri="{FF2B5EF4-FFF2-40B4-BE49-F238E27FC236}">
                  <a16:creationId xmlns:a16="http://schemas.microsoft.com/office/drawing/2014/main" id="{B9EDEAE3-C37A-BC8B-3B94-77E1B5CAF7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70705" y="2320413"/>
              <a:ext cx="1713269" cy="1578077"/>
            </a:xfrm>
            <a:prstGeom prst="rect">
              <a:avLst/>
            </a:prstGeom>
          </p:spPr>
        </p:pic>
        <p:sp>
          <p:nvSpPr>
            <p:cNvPr id="34" name="Rectangle: Single Corner Snipped 33">
              <a:extLst>
                <a:ext uri="{FF2B5EF4-FFF2-40B4-BE49-F238E27FC236}">
                  <a16:creationId xmlns:a16="http://schemas.microsoft.com/office/drawing/2014/main" id="{7A0EA524-5529-99DD-1DC0-C179CCCB4017}"/>
                </a:ext>
              </a:extLst>
            </p:cNvPr>
            <p:cNvSpPr/>
            <p:nvPr/>
          </p:nvSpPr>
          <p:spPr>
            <a:xfrm>
              <a:off x="2027902" y="3109451"/>
              <a:ext cx="798870" cy="430161"/>
            </a:xfrm>
            <a:prstGeom prst="snip1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t>Obj 1</a:t>
              </a:r>
            </a:p>
          </p:txBody>
        </p:sp>
        <p:sp>
          <p:nvSpPr>
            <p:cNvPr id="35" name="TextBox 34">
              <a:extLst>
                <a:ext uri="{FF2B5EF4-FFF2-40B4-BE49-F238E27FC236}">
                  <a16:creationId xmlns:a16="http://schemas.microsoft.com/office/drawing/2014/main" id="{694F2CBB-3BB2-1DB0-D157-E2A5281FFA4C}"/>
                </a:ext>
              </a:extLst>
            </p:cNvPr>
            <p:cNvSpPr txBox="1"/>
            <p:nvPr/>
          </p:nvSpPr>
          <p:spPr>
            <a:xfrm>
              <a:off x="1159605" y="1540964"/>
              <a:ext cx="2222901" cy="439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on-prem datacenter</a:t>
              </a:r>
              <a:r>
                <a:rPr lang="en-US" dirty="0"/>
                <a:t> </a:t>
              </a:r>
            </a:p>
          </p:txBody>
        </p:sp>
      </p:grpSp>
      <p:sp>
        <p:nvSpPr>
          <p:cNvPr id="11" name="TextBox 10">
            <a:extLst>
              <a:ext uri="{FF2B5EF4-FFF2-40B4-BE49-F238E27FC236}">
                <a16:creationId xmlns:a16="http://schemas.microsoft.com/office/drawing/2014/main" id="{5EC88AD2-5F66-F07A-FC50-7DEFD5DE39BE}"/>
              </a:ext>
            </a:extLst>
          </p:cNvPr>
          <p:cNvSpPr txBox="1"/>
          <p:nvPr/>
        </p:nvSpPr>
        <p:spPr>
          <a:xfrm>
            <a:off x="96455" y="2121914"/>
            <a:ext cx="9742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time t1:</a:t>
            </a:r>
          </a:p>
        </p:txBody>
      </p:sp>
      <p:sp>
        <p:nvSpPr>
          <p:cNvPr id="14" name="TextBox 13">
            <a:extLst>
              <a:ext uri="{FF2B5EF4-FFF2-40B4-BE49-F238E27FC236}">
                <a16:creationId xmlns:a16="http://schemas.microsoft.com/office/drawing/2014/main" id="{A7F1881C-15B4-66FF-B1DF-9338EEDF408E}"/>
              </a:ext>
            </a:extLst>
          </p:cNvPr>
          <p:cNvSpPr txBox="1"/>
          <p:nvPr/>
        </p:nvSpPr>
        <p:spPr>
          <a:xfrm>
            <a:off x="92241" y="4832874"/>
            <a:ext cx="9742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time t2:</a:t>
            </a:r>
          </a:p>
        </p:txBody>
      </p:sp>
      <p:sp>
        <p:nvSpPr>
          <p:cNvPr id="9" name="Slide Number Placeholder 8">
            <a:extLst>
              <a:ext uri="{FF2B5EF4-FFF2-40B4-BE49-F238E27FC236}">
                <a16:creationId xmlns:a16="http://schemas.microsoft.com/office/drawing/2014/main" id="{AF8A88D6-4239-6B33-4482-AF818328E750}"/>
              </a:ext>
            </a:extLst>
          </p:cNvPr>
          <p:cNvSpPr>
            <a:spLocks noGrp="1"/>
          </p:cNvSpPr>
          <p:nvPr>
            <p:ph type="sldNum" sz="quarter" idx="12"/>
          </p:nvPr>
        </p:nvSpPr>
        <p:spPr/>
        <p:txBody>
          <a:bodyPr/>
          <a:lstStyle/>
          <a:p>
            <a:fld id="{330EA680-D336-4FF7-8B7A-9848BB0A1C32}" type="slidenum">
              <a:rPr lang="en-US" smtClean="0"/>
              <a:t>14</a:t>
            </a:fld>
            <a:endParaRPr lang="en-US"/>
          </a:p>
        </p:txBody>
      </p:sp>
      <p:sp>
        <p:nvSpPr>
          <p:cNvPr id="12" name="Rectangle 11">
            <a:extLst>
              <a:ext uri="{FF2B5EF4-FFF2-40B4-BE49-F238E27FC236}">
                <a16:creationId xmlns:a16="http://schemas.microsoft.com/office/drawing/2014/main" id="{5FA323BD-68A4-DA34-E11C-D5E4EBD7B5DA}"/>
              </a:ext>
            </a:extLst>
          </p:cNvPr>
          <p:cNvSpPr/>
          <p:nvPr/>
        </p:nvSpPr>
        <p:spPr>
          <a:xfrm>
            <a:off x="45357" y="1796143"/>
            <a:ext cx="9289142" cy="2467428"/>
          </a:xfrm>
          <a:prstGeom prst="rect">
            <a:avLst/>
          </a:prstGeom>
          <a:solidFill>
            <a:srgbClr val="FFFFFF">
              <a:alpha val="89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Single Corner Snipped 4">
            <a:extLst>
              <a:ext uri="{FF2B5EF4-FFF2-40B4-BE49-F238E27FC236}">
                <a16:creationId xmlns:a16="http://schemas.microsoft.com/office/drawing/2014/main" id="{DB1309AA-7690-B9BC-8BD1-4A440F421E6D}"/>
              </a:ext>
            </a:extLst>
          </p:cNvPr>
          <p:cNvSpPr/>
          <p:nvPr/>
        </p:nvSpPr>
        <p:spPr>
          <a:xfrm>
            <a:off x="6516870" y="5443941"/>
            <a:ext cx="719429" cy="365659"/>
          </a:xfrm>
          <a:prstGeom prst="snip1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t>Obj 1</a:t>
            </a:r>
          </a:p>
        </p:txBody>
      </p:sp>
    </p:spTree>
    <p:extLst>
      <p:ext uri="{BB962C8B-B14F-4D97-AF65-F5344CB8AC3E}">
        <p14:creationId xmlns:p14="http://schemas.microsoft.com/office/powerpoint/2010/main" val="3828634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88472-0BE0-0400-BF27-EA5DCFA86A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25AB18-0993-8FFA-6A57-B86733CF513C}"/>
              </a:ext>
            </a:extLst>
          </p:cNvPr>
          <p:cNvSpPr>
            <a:spLocks noGrp="1"/>
          </p:cNvSpPr>
          <p:nvPr>
            <p:ph type="title"/>
          </p:nvPr>
        </p:nvSpPr>
        <p:spPr/>
        <p:txBody>
          <a:bodyPr>
            <a:normAutofit/>
          </a:bodyPr>
          <a:lstStyle/>
          <a:p>
            <a:r>
              <a:rPr lang="en-US" dirty="0"/>
              <a:t>Problem: Slow Inter-cloud Network</a:t>
            </a:r>
          </a:p>
        </p:txBody>
      </p:sp>
      <p:grpSp>
        <p:nvGrpSpPr>
          <p:cNvPr id="23" name="Group 22">
            <a:extLst>
              <a:ext uri="{FF2B5EF4-FFF2-40B4-BE49-F238E27FC236}">
                <a16:creationId xmlns:a16="http://schemas.microsoft.com/office/drawing/2014/main" id="{922D05E0-3838-6183-ACB3-0944F66F0EC6}"/>
              </a:ext>
            </a:extLst>
          </p:cNvPr>
          <p:cNvGrpSpPr/>
          <p:nvPr/>
        </p:nvGrpSpPr>
        <p:grpSpPr>
          <a:xfrm>
            <a:off x="1159605" y="1742411"/>
            <a:ext cx="7931984" cy="2284010"/>
            <a:chOff x="1159605" y="1540964"/>
            <a:chExt cx="8807846" cy="2686906"/>
          </a:xfrm>
        </p:grpSpPr>
        <p:sp>
          <p:nvSpPr>
            <p:cNvPr id="19" name="Cloud 18">
              <a:extLst>
                <a:ext uri="{FF2B5EF4-FFF2-40B4-BE49-F238E27FC236}">
                  <a16:creationId xmlns:a16="http://schemas.microsoft.com/office/drawing/2014/main" id="{59BBE964-10A9-E5D9-BA90-8B3A2575062F}"/>
                </a:ext>
              </a:extLst>
            </p:cNvPr>
            <p:cNvSpPr/>
            <p:nvPr/>
          </p:nvSpPr>
          <p:spPr>
            <a:xfrm>
              <a:off x="6599903" y="2175387"/>
              <a:ext cx="3367548" cy="2052483"/>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0D7B665A-0C44-121F-F8D2-E4462CCB76F8}"/>
                </a:ext>
              </a:extLst>
            </p:cNvPr>
            <p:cNvSpPr/>
            <p:nvPr/>
          </p:nvSpPr>
          <p:spPr>
            <a:xfrm>
              <a:off x="1491010" y="1990385"/>
              <a:ext cx="1560870" cy="20729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B411FD-E0DB-9CE9-72C6-640BF71E6A54}"/>
                </a:ext>
              </a:extLst>
            </p:cNvPr>
            <p:cNvSpPr/>
            <p:nvPr/>
          </p:nvSpPr>
          <p:spPr>
            <a:xfrm>
              <a:off x="7745747" y="2576051"/>
              <a:ext cx="1167580" cy="307258"/>
            </a:xfrm>
            <a:prstGeom prst="rect">
              <a:avLst/>
            </a:prstGeom>
            <a:solidFill>
              <a:schemeClr val="bg2">
                <a:lumMod val="5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Job 5</a:t>
              </a:r>
            </a:p>
          </p:txBody>
        </p:sp>
        <p:sp>
          <p:nvSpPr>
            <p:cNvPr id="20" name="TextBox 19">
              <a:extLst>
                <a:ext uri="{FF2B5EF4-FFF2-40B4-BE49-F238E27FC236}">
                  <a16:creationId xmlns:a16="http://schemas.microsoft.com/office/drawing/2014/main" id="{F93783F6-AB28-1E03-0D24-5F20216A3BAE}"/>
                </a:ext>
              </a:extLst>
            </p:cNvPr>
            <p:cNvSpPr txBox="1"/>
            <p:nvPr/>
          </p:nvSpPr>
          <p:spPr>
            <a:xfrm>
              <a:off x="7465529" y="1622192"/>
              <a:ext cx="1557247" cy="4029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public cloud</a:t>
              </a:r>
            </a:p>
          </p:txBody>
        </p:sp>
        <p:cxnSp>
          <p:nvCxnSpPr>
            <p:cNvPr id="28" name="Straight Arrow Connector 27">
              <a:extLst>
                <a:ext uri="{FF2B5EF4-FFF2-40B4-BE49-F238E27FC236}">
                  <a16:creationId xmlns:a16="http://schemas.microsoft.com/office/drawing/2014/main" id="{D70B09C5-87E0-A51E-3FA1-013EB5A01661}"/>
                </a:ext>
              </a:extLst>
            </p:cNvPr>
            <p:cNvCxnSpPr/>
            <p:nvPr/>
          </p:nvCxnSpPr>
          <p:spPr>
            <a:xfrm flipV="1">
              <a:off x="3207774" y="2949676"/>
              <a:ext cx="3281514" cy="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76E4582E-3BCA-AB2B-33A8-8898A62981D4}"/>
                </a:ext>
              </a:extLst>
            </p:cNvPr>
            <p:cNvSpPr txBox="1"/>
            <p:nvPr/>
          </p:nvSpPr>
          <p:spPr>
            <a:xfrm>
              <a:off x="3896032" y="2580967"/>
              <a:ext cx="2199967" cy="4029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inter-cloud network</a:t>
              </a:r>
            </a:p>
          </p:txBody>
        </p:sp>
        <p:pic>
          <p:nvPicPr>
            <p:cNvPr id="13" name="Graphic 12" descr="Database outline">
              <a:extLst>
                <a:ext uri="{FF2B5EF4-FFF2-40B4-BE49-F238E27FC236}">
                  <a16:creationId xmlns:a16="http://schemas.microsoft.com/office/drawing/2014/main" id="{DEA9DB72-0E73-E505-BF2B-17F7380442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70705" y="2320413"/>
              <a:ext cx="1713269" cy="1578077"/>
            </a:xfrm>
            <a:prstGeom prst="rect">
              <a:avLst/>
            </a:prstGeom>
          </p:spPr>
        </p:pic>
        <p:sp>
          <p:nvSpPr>
            <p:cNvPr id="15" name="Rectangle: Single Corner Snipped 14">
              <a:extLst>
                <a:ext uri="{FF2B5EF4-FFF2-40B4-BE49-F238E27FC236}">
                  <a16:creationId xmlns:a16="http://schemas.microsoft.com/office/drawing/2014/main" id="{743D2653-13EE-ED1E-23C9-D4FEC0751D7A}"/>
                </a:ext>
              </a:extLst>
            </p:cNvPr>
            <p:cNvSpPr/>
            <p:nvPr/>
          </p:nvSpPr>
          <p:spPr>
            <a:xfrm>
              <a:off x="2027902" y="3109451"/>
              <a:ext cx="798870" cy="430161"/>
            </a:xfrm>
            <a:prstGeom prst="snip1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t>Obj 1</a:t>
              </a:r>
            </a:p>
          </p:txBody>
        </p:sp>
        <p:sp>
          <p:nvSpPr>
            <p:cNvPr id="7" name="TextBox 6">
              <a:extLst>
                <a:ext uri="{FF2B5EF4-FFF2-40B4-BE49-F238E27FC236}">
                  <a16:creationId xmlns:a16="http://schemas.microsoft.com/office/drawing/2014/main" id="{75672CD8-B728-206D-520C-D41F84CE7E3C}"/>
                </a:ext>
              </a:extLst>
            </p:cNvPr>
            <p:cNvSpPr txBox="1"/>
            <p:nvPr/>
          </p:nvSpPr>
          <p:spPr>
            <a:xfrm>
              <a:off x="1159605" y="1540964"/>
              <a:ext cx="2222901" cy="439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on-prem datacenter</a:t>
              </a:r>
              <a:r>
                <a:rPr lang="en-US" dirty="0"/>
                <a:t> </a:t>
              </a:r>
            </a:p>
          </p:txBody>
        </p:sp>
      </p:grpSp>
      <p:grpSp>
        <p:nvGrpSpPr>
          <p:cNvPr id="24" name="Group 23">
            <a:extLst>
              <a:ext uri="{FF2B5EF4-FFF2-40B4-BE49-F238E27FC236}">
                <a16:creationId xmlns:a16="http://schemas.microsoft.com/office/drawing/2014/main" id="{814D6A0E-1BC3-E261-F081-A282B6AC5917}"/>
              </a:ext>
            </a:extLst>
          </p:cNvPr>
          <p:cNvGrpSpPr/>
          <p:nvPr/>
        </p:nvGrpSpPr>
        <p:grpSpPr>
          <a:xfrm>
            <a:off x="1159604" y="4413789"/>
            <a:ext cx="7931984" cy="2284009"/>
            <a:chOff x="1159605" y="1540964"/>
            <a:chExt cx="8807846" cy="2686906"/>
          </a:xfrm>
        </p:grpSpPr>
        <p:sp>
          <p:nvSpPr>
            <p:cNvPr id="25" name="Cloud 24">
              <a:extLst>
                <a:ext uri="{FF2B5EF4-FFF2-40B4-BE49-F238E27FC236}">
                  <a16:creationId xmlns:a16="http://schemas.microsoft.com/office/drawing/2014/main" id="{240A530C-0AF5-CE63-ED57-4B47A6B267A3}"/>
                </a:ext>
              </a:extLst>
            </p:cNvPr>
            <p:cNvSpPr/>
            <p:nvPr/>
          </p:nvSpPr>
          <p:spPr>
            <a:xfrm>
              <a:off x="6599903" y="2175387"/>
              <a:ext cx="3367548" cy="2052483"/>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4CB1296C-C67A-D6BD-6388-32A12720DD8B}"/>
                </a:ext>
              </a:extLst>
            </p:cNvPr>
            <p:cNvSpPr/>
            <p:nvPr/>
          </p:nvSpPr>
          <p:spPr>
            <a:xfrm>
              <a:off x="1491010" y="1990385"/>
              <a:ext cx="1560870" cy="20729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722B52B-CE31-4405-4F58-8922342184FF}"/>
                </a:ext>
              </a:extLst>
            </p:cNvPr>
            <p:cNvSpPr/>
            <p:nvPr/>
          </p:nvSpPr>
          <p:spPr>
            <a:xfrm>
              <a:off x="7745747" y="2576051"/>
              <a:ext cx="1167580" cy="307258"/>
            </a:xfrm>
            <a:prstGeom prst="rect">
              <a:avLst/>
            </a:prstGeom>
            <a:solidFill>
              <a:schemeClr val="bg2">
                <a:lumMod val="5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Job 5</a:t>
              </a:r>
            </a:p>
          </p:txBody>
        </p:sp>
        <p:sp>
          <p:nvSpPr>
            <p:cNvPr id="30" name="TextBox 29">
              <a:extLst>
                <a:ext uri="{FF2B5EF4-FFF2-40B4-BE49-F238E27FC236}">
                  <a16:creationId xmlns:a16="http://schemas.microsoft.com/office/drawing/2014/main" id="{3B01F57C-96E5-88A7-F6F8-D2BE7DFADB7A}"/>
                </a:ext>
              </a:extLst>
            </p:cNvPr>
            <p:cNvSpPr txBox="1"/>
            <p:nvPr/>
          </p:nvSpPr>
          <p:spPr>
            <a:xfrm>
              <a:off x="7465529" y="1622192"/>
              <a:ext cx="1557247" cy="4029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public cloud</a:t>
              </a:r>
            </a:p>
          </p:txBody>
        </p:sp>
        <p:cxnSp>
          <p:nvCxnSpPr>
            <p:cNvPr id="31" name="Straight Arrow Connector 30">
              <a:extLst>
                <a:ext uri="{FF2B5EF4-FFF2-40B4-BE49-F238E27FC236}">
                  <a16:creationId xmlns:a16="http://schemas.microsoft.com/office/drawing/2014/main" id="{37366EF1-A898-40AD-1B46-6093114042A9}"/>
                </a:ext>
              </a:extLst>
            </p:cNvPr>
            <p:cNvCxnSpPr>
              <a:cxnSpLocks/>
            </p:cNvCxnSpPr>
            <p:nvPr/>
          </p:nvCxnSpPr>
          <p:spPr>
            <a:xfrm flipV="1">
              <a:off x="3207774" y="2949676"/>
              <a:ext cx="3281514" cy="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7F4E5FF4-AF19-B9C1-2F36-8E6AF9CEFE4D}"/>
                </a:ext>
              </a:extLst>
            </p:cNvPr>
            <p:cNvSpPr txBox="1"/>
            <p:nvPr/>
          </p:nvSpPr>
          <p:spPr>
            <a:xfrm>
              <a:off x="3896032" y="2580967"/>
              <a:ext cx="2199967" cy="4029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inter-cloud network</a:t>
              </a:r>
            </a:p>
          </p:txBody>
        </p:sp>
        <p:pic>
          <p:nvPicPr>
            <p:cNvPr id="33" name="Graphic 32" descr="Database outline">
              <a:extLst>
                <a:ext uri="{FF2B5EF4-FFF2-40B4-BE49-F238E27FC236}">
                  <a16:creationId xmlns:a16="http://schemas.microsoft.com/office/drawing/2014/main" id="{757048CC-F0FE-4596-36F9-B5C352A752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70705" y="2320413"/>
              <a:ext cx="1713269" cy="1578077"/>
            </a:xfrm>
            <a:prstGeom prst="rect">
              <a:avLst/>
            </a:prstGeom>
          </p:spPr>
        </p:pic>
        <p:sp>
          <p:nvSpPr>
            <p:cNvPr id="34" name="Rectangle: Single Corner Snipped 33">
              <a:extLst>
                <a:ext uri="{FF2B5EF4-FFF2-40B4-BE49-F238E27FC236}">
                  <a16:creationId xmlns:a16="http://schemas.microsoft.com/office/drawing/2014/main" id="{95D146E2-D594-B7DF-9800-73D3B61A45E6}"/>
                </a:ext>
              </a:extLst>
            </p:cNvPr>
            <p:cNvSpPr/>
            <p:nvPr/>
          </p:nvSpPr>
          <p:spPr>
            <a:xfrm>
              <a:off x="2027902" y="3109451"/>
              <a:ext cx="798870" cy="430161"/>
            </a:xfrm>
            <a:prstGeom prst="snip1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t>Obj 1</a:t>
              </a:r>
            </a:p>
          </p:txBody>
        </p:sp>
        <p:sp>
          <p:nvSpPr>
            <p:cNvPr id="35" name="TextBox 34">
              <a:extLst>
                <a:ext uri="{FF2B5EF4-FFF2-40B4-BE49-F238E27FC236}">
                  <a16:creationId xmlns:a16="http://schemas.microsoft.com/office/drawing/2014/main" id="{0944C142-5307-3D4A-5176-236103714402}"/>
                </a:ext>
              </a:extLst>
            </p:cNvPr>
            <p:cNvSpPr txBox="1"/>
            <p:nvPr/>
          </p:nvSpPr>
          <p:spPr>
            <a:xfrm>
              <a:off x="1159605" y="1540964"/>
              <a:ext cx="2222901" cy="439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on-prem datacenter</a:t>
              </a:r>
              <a:r>
                <a:rPr lang="en-US" dirty="0"/>
                <a:t> </a:t>
              </a:r>
            </a:p>
          </p:txBody>
        </p:sp>
      </p:grpSp>
      <p:sp>
        <p:nvSpPr>
          <p:cNvPr id="36" name="TextBox 35">
            <a:extLst>
              <a:ext uri="{FF2B5EF4-FFF2-40B4-BE49-F238E27FC236}">
                <a16:creationId xmlns:a16="http://schemas.microsoft.com/office/drawing/2014/main" id="{C51F257D-0C39-AE30-271C-F5EB4110949C}"/>
              </a:ext>
            </a:extLst>
          </p:cNvPr>
          <p:cNvSpPr txBox="1"/>
          <p:nvPr/>
        </p:nvSpPr>
        <p:spPr>
          <a:xfrm>
            <a:off x="96455" y="2121914"/>
            <a:ext cx="9742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time t1:</a:t>
            </a:r>
          </a:p>
        </p:txBody>
      </p:sp>
      <p:sp>
        <p:nvSpPr>
          <p:cNvPr id="37" name="TextBox 36">
            <a:extLst>
              <a:ext uri="{FF2B5EF4-FFF2-40B4-BE49-F238E27FC236}">
                <a16:creationId xmlns:a16="http://schemas.microsoft.com/office/drawing/2014/main" id="{ED140AB9-FB89-0F39-3AB7-20D5C1080F1C}"/>
              </a:ext>
            </a:extLst>
          </p:cNvPr>
          <p:cNvSpPr txBox="1"/>
          <p:nvPr/>
        </p:nvSpPr>
        <p:spPr>
          <a:xfrm>
            <a:off x="92241" y="4832874"/>
            <a:ext cx="9742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time t2:</a:t>
            </a:r>
          </a:p>
        </p:txBody>
      </p:sp>
      <p:sp>
        <p:nvSpPr>
          <p:cNvPr id="5" name="Rectangle: Single Corner Snipped 4">
            <a:extLst>
              <a:ext uri="{FF2B5EF4-FFF2-40B4-BE49-F238E27FC236}">
                <a16:creationId xmlns:a16="http://schemas.microsoft.com/office/drawing/2014/main" id="{C89D3843-1D9D-16F8-3377-4BA0E7D6A984}"/>
              </a:ext>
            </a:extLst>
          </p:cNvPr>
          <p:cNvSpPr/>
          <p:nvPr/>
        </p:nvSpPr>
        <p:spPr>
          <a:xfrm>
            <a:off x="6534579" y="2807693"/>
            <a:ext cx="719429" cy="365659"/>
          </a:xfrm>
          <a:prstGeom prst="snip1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t>Obj 1</a:t>
            </a:r>
          </a:p>
        </p:txBody>
      </p:sp>
      <p:sp>
        <p:nvSpPr>
          <p:cNvPr id="8" name="Rectangle: Single Corner Snipped 7">
            <a:extLst>
              <a:ext uri="{FF2B5EF4-FFF2-40B4-BE49-F238E27FC236}">
                <a16:creationId xmlns:a16="http://schemas.microsoft.com/office/drawing/2014/main" id="{9E143DC6-7EBD-DE9E-CC71-D416A27DE4D9}"/>
              </a:ext>
            </a:extLst>
          </p:cNvPr>
          <p:cNvSpPr/>
          <p:nvPr/>
        </p:nvSpPr>
        <p:spPr>
          <a:xfrm>
            <a:off x="6534579" y="5479073"/>
            <a:ext cx="719429" cy="365659"/>
          </a:xfrm>
          <a:prstGeom prst="snip1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t>Obj 1</a:t>
            </a:r>
          </a:p>
        </p:txBody>
      </p:sp>
      <p:pic>
        <p:nvPicPr>
          <p:cNvPr id="38" name="Picture 37" descr="A green turtle with a blue and purple shell&#10;&#10;AI-generated content may be incorrect.">
            <a:extLst>
              <a:ext uri="{FF2B5EF4-FFF2-40B4-BE49-F238E27FC236}">
                <a16:creationId xmlns:a16="http://schemas.microsoft.com/office/drawing/2014/main" id="{A0555071-98CC-4285-9148-5D166A87FD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3004" y="2772232"/>
            <a:ext cx="1105995" cy="1105995"/>
          </a:xfrm>
          <a:prstGeom prst="rect">
            <a:avLst/>
          </a:prstGeom>
        </p:spPr>
      </p:pic>
      <p:sp>
        <p:nvSpPr>
          <p:cNvPr id="6" name="TextBox 5">
            <a:extLst>
              <a:ext uri="{FF2B5EF4-FFF2-40B4-BE49-F238E27FC236}">
                <a16:creationId xmlns:a16="http://schemas.microsoft.com/office/drawing/2014/main" id="{0BB2C24C-2030-4BDC-8C00-4B43C140836E}"/>
              </a:ext>
            </a:extLst>
          </p:cNvPr>
          <p:cNvSpPr txBox="1"/>
          <p:nvPr/>
        </p:nvSpPr>
        <p:spPr>
          <a:xfrm>
            <a:off x="3559828" y="4031739"/>
            <a:ext cx="2420168" cy="646331"/>
          </a:xfrm>
          <a:prstGeom prst="rect">
            <a:avLst/>
          </a:prstGeom>
          <a:noFill/>
          <a:ln w="31750" cap="rnd">
            <a:solidFill>
              <a:srgbClr val="FF0000"/>
            </a:solidFill>
          </a:ln>
          <a:effectLst>
            <a:softEdge rad="0"/>
          </a:effectLst>
        </p:spPr>
        <p:txBody>
          <a:bodyPr wrap="square" lIns="91440" tIns="45720" rIns="91440" bIns="45720" rtlCol="0" anchor="t">
            <a:spAutoFit/>
          </a:bodyPr>
          <a:lstStyle/>
          <a:p>
            <a:pPr algn="ctr"/>
            <a:r>
              <a:rPr lang="en-US" b="1" dirty="0"/>
              <a:t>50ms </a:t>
            </a:r>
            <a:br>
              <a:rPr lang="en-US" b="1" dirty="0"/>
            </a:br>
            <a:r>
              <a:rPr lang="en-US" b="1" dirty="0"/>
              <a:t>time-to-first byte</a:t>
            </a:r>
            <a:endParaRPr lang="en-IL" b="1" dirty="0"/>
          </a:p>
        </p:txBody>
      </p:sp>
      <p:sp>
        <p:nvSpPr>
          <p:cNvPr id="9" name="Slide Number Placeholder 8">
            <a:extLst>
              <a:ext uri="{FF2B5EF4-FFF2-40B4-BE49-F238E27FC236}">
                <a16:creationId xmlns:a16="http://schemas.microsoft.com/office/drawing/2014/main" id="{5406D8E2-330C-4126-ADE4-9ACD5AC51852}"/>
              </a:ext>
            </a:extLst>
          </p:cNvPr>
          <p:cNvSpPr>
            <a:spLocks noGrp="1"/>
          </p:cNvSpPr>
          <p:nvPr>
            <p:ph type="sldNum" sz="quarter" idx="12"/>
          </p:nvPr>
        </p:nvSpPr>
        <p:spPr/>
        <p:txBody>
          <a:bodyPr/>
          <a:lstStyle/>
          <a:p>
            <a:fld id="{330EA680-D336-4FF7-8B7A-9848BB0A1C32}" type="slidenum">
              <a:rPr lang="en-US" smtClean="0"/>
              <a:t>15</a:t>
            </a:fld>
            <a:endParaRPr lang="en-US"/>
          </a:p>
        </p:txBody>
      </p:sp>
      <p:grpSp>
        <p:nvGrpSpPr>
          <p:cNvPr id="40" name="Group 39">
            <a:extLst>
              <a:ext uri="{FF2B5EF4-FFF2-40B4-BE49-F238E27FC236}">
                <a16:creationId xmlns:a16="http://schemas.microsoft.com/office/drawing/2014/main" id="{E0603997-F2DC-4A3D-BFD2-0A6385DD87E5}"/>
              </a:ext>
            </a:extLst>
          </p:cNvPr>
          <p:cNvGrpSpPr/>
          <p:nvPr/>
        </p:nvGrpSpPr>
        <p:grpSpPr>
          <a:xfrm>
            <a:off x="8698522" y="3512751"/>
            <a:ext cx="3249596" cy="1547235"/>
            <a:chOff x="4026899" y="1294758"/>
            <a:chExt cx="4258318" cy="2017986"/>
          </a:xfrm>
        </p:grpSpPr>
        <p:pic>
          <p:nvPicPr>
            <p:cNvPr id="41" name="Picture 40" descr="A black line icon of a computer&#10;&#10;AI-generated content may be incorrect.">
              <a:extLst>
                <a:ext uri="{FF2B5EF4-FFF2-40B4-BE49-F238E27FC236}">
                  <a16:creationId xmlns:a16="http://schemas.microsoft.com/office/drawing/2014/main" id="{310F10EA-357E-4257-824C-FE0EF8E08A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7599" y="1294758"/>
              <a:ext cx="2017986" cy="2017986"/>
            </a:xfrm>
            <a:prstGeom prst="rect">
              <a:avLst/>
            </a:prstGeom>
          </p:spPr>
        </p:pic>
        <p:pic>
          <p:nvPicPr>
            <p:cNvPr id="42" name="Picture 41" descr="A black background with a black square&#10;&#10;AI-generated content may be incorrect.">
              <a:extLst>
                <a:ext uri="{FF2B5EF4-FFF2-40B4-BE49-F238E27FC236}">
                  <a16:creationId xmlns:a16="http://schemas.microsoft.com/office/drawing/2014/main" id="{402C22DC-0354-49E0-A981-BC07D5214CC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6899" y="1661018"/>
              <a:ext cx="1119412" cy="1119412"/>
            </a:xfrm>
            <a:prstGeom prst="rect">
              <a:avLst/>
            </a:prstGeom>
          </p:spPr>
        </p:pic>
        <p:pic>
          <p:nvPicPr>
            <p:cNvPr id="43" name="Picture 42" descr="A black cloud with arrows pointing up&#10;&#10;AI-generated content may be incorrect.">
              <a:extLst>
                <a:ext uri="{FF2B5EF4-FFF2-40B4-BE49-F238E27FC236}">
                  <a16:creationId xmlns:a16="http://schemas.microsoft.com/office/drawing/2014/main" id="{6EA76083-62BE-4FB9-A303-13587B753FA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41934" y="1537147"/>
              <a:ext cx="1243283" cy="1243283"/>
            </a:xfrm>
            <a:prstGeom prst="rect">
              <a:avLst/>
            </a:prstGeom>
          </p:spPr>
        </p:pic>
      </p:grpSp>
      <p:sp>
        <p:nvSpPr>
          <p:cNvPr id="44" name="TextBox 43">
            <a:extLst>
              <a:ext uri="{FF2B5EF4-FFF2-40B4-BE49-F238E27FC236}">
                <a16:creationId xmlns:a16="http://schemas.microsoft.com/office/drawing/2014/main" id="{768498F9-A54D-4940-95F2-BAD5BD1AC5CE}"/>
              </a:ext>
            </a:extLst>
          </p:cNvPr>
          <p:cNvSpPr txBox="1"/>
          <p:nvPr/>
        </p:nvSpPr>
        <p:spPr>
          <a:xfrm>
            <a:off x="7254008" y="4633046"/>
            <a:ext cx="6094206" cy="461665"/>
          </a:xfrm>
          <a:prstGeom prst="rect">
            <a:avLst/>
          </a:prstGeom>
          <a:noFill/>
        </p:spPr>
        <p:txBody>
          <a:bodyPr wrap="square">
            <a:spAutoFit/>
          </a:bodyPr>
          <a:lstStyle/>
          <a:p>
            <a:pPr marL="0" indent="0" algn="ctr">
              <a:buNone/>
            </a:pPr>
            <a:r>
              <a:rPr lang="en-US" sz="2400" b="1" dirty="0"/>
              <a:t>pay-per-use pricing!</a:t>
            </a:r>
          </a:p>
        </p:txBody>
      </p:sp>
      <p:sp>
        <p:nvSpPr>
          <p:cNvPr id="11" name="Rectangle 10">
            <a:extLst>
              <a:ext uri="{FF2B5EF4-FFF2-40B4-BE49-F238E27FC236}">
                <a16:creationId xmlns:a16="http://schemas.microsoft.com/office/drawing/2014/main" id="{9BA8BEE6-3010-47D4-98CF-BCC90F7D4541}"/>
              </a:ext>
            </a:extLst>
          </p:cNvPr>
          <p:cNvSpPr/>
          <p:nvPr/>
        </p:nvSpPr>
        <p:spPr>
          <a:xfrm>
            <a:off x="-44917" y="1520021"/>
            <a:ext cx="6052197" cy="5298395"/>
          </a:xfrm>
          <a:prstGeom prst="rect">
            <a:avLst/>
          </a:prstGeom>
          <a:solidFill>
            <a:schemeClr val="bg1">
              <a:alpha val="8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45" name="Picture 44" descr="A green turtle with a blue and purple shell&#10;&#10;AI-generated content may be incorrect.">
            <a:extLst>
              <a:ext uri="{FF2B5EF4-FFF2-40B4-BE49-F238E27FC236}">
                <a16:creationId xmlns:a16="http://schemas.microsoft.com/office/drawing/2014/main" id="{1C432FE1-A89F-4D40-85BF-A5FF1D76BF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3004" y="5419258"/>
            <a:ext cx="1105995" cy="1105995"/>
          </a:xfrm>
          <a:prstGeom prst="rect">
            <a:avLst/>
          </a:prstGeom>
        </p:spPr>
      </p:pic>
    </p:spTree>
    <p:extLst>
      <p:ext uri="{BB962C8B-B14F-4D97-AF65-F5344CB8AC3E}">
        <p14:creationId xmlns:p14="http://schemas.microsoft.com/office/powerpoint/2010/main" val="174821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4"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7090B-4199-3FCE-F943-33A4A22CD1C5}"/>
              </a:ext>
            </a:extLst>
          </p:cNvPr>
          <p:cNvSpPr>
            <a:spLocks noGrp="1"/>
          </p:cNvSpPr>
          <p:nvPr>
            <p:ph type="title"/>
          </p:nvPr>
        </p:nvSpPr>
        <p:spPr/>
        <p:txBody>
          <a:bodyPr/>
          <a:lstStyle/>
          <a:p>
            <a:r>
              <a:rPr lang="en-US" dirty="0"/>
              <a:t>Observation</a:t>
            </a:r>
          </a:p>
        </p:txBody>
      </p:sp>
      <p:pic>
        <p:nvPicPr>
          <p:cNvPr id="5" name="Picture 4" descr="A clock with black numbers&#10;&#10;AI-generated content may be incorrect.">
            <a:extLst>
              <a:ext uri="{FF2B5EF4-FFF2-40B4-BE49-F238E27FC236}">
                <a16:creationId xmlns:a16="http://schemas.microsoft.com/office/drawing/2014/main" id="{E878A053-74F9-4C38-8FC3-E3923141D8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3487" y="2288689"/>
            <a:ext cx="2944009" cy="2208007"/>
          </a:xfrm>
          <a:prstGeom prst="rect">
            <a:avLst/>
          </a:prstGeom>
        </p:spPr>
      </p:pic>
      <p:pic>
        <p:nvPicPr>
          <p:cNvPr id="11" name="Picture 10" descr="A green dollar sign on a white background&#10;&#10;AI-generated content may be incorrect.">
            <a:extLst>
              <a:ext uri="{FF2B5EF4-FFF2-40B4-BE49-F238E27FC236}">
                <a16:creationId xmlns:a16="http://schemas.microsoft.com/office/drawing/2014/main" id="{B318A972-F300-49F3-9912-1CD86FC53E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9593" y="2321129"/>
            <a:ext cx="2143125" cy="2143125"/>
          </a:xfrm>
          <a:prstGeom prst="rect">
            <a:avLst/>
          </a:prstGeom>
        </p:spPr>
      </p:pic>
      <p:sp>
        <p:nvSpPr>
          <p:cNvPr id="12" name="Equals 11">
            <a:extLst>
              <a:ext uri="{FF2B5EF4-FFF2-40B4-BE49-F238E27FC236}">
                <a16:creationId xmlns:a16="http://schemas.microsoft.com/office/drawing/2014/main" id="{1B1144A9-9274-4476-8B74-D907AC131E5D}"/>
              </a:ext>
            </a:extLst>
          </p:cNvPr>
          <p:cNvSpPr/>
          <p:nvPr/>
        </p:nvSpPr>
        <p:spPr>
          <a:xfrm>
            <a:off x="5591991" y="2883049"/>
            <a:ext cx="1387737" cy="89288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solidFill>
                <a:schemeClr val="tx1"/>
              </a:solidFill>
            </a:endParaRPr>
          </a:p>
        </p:txBody>
      </p:sp>
      <p:sp>
        <p:nvSpPr>
          <p:cNvPr id="13" name="Slide Number Placeholder 12">
            <a:extLst>
              <a:ext uri="{FF2B5EF4-FFF2-40B4-BE49-F238E27FC236}">
                <a16:creationId xmlns:a16="http://schemas.microsoft.com/office/drawing/2014/main" id="{DE1BF035-2B94-4987-A4DA-0ED720948009}"/>
              </a:ext>
            </a:extLst>
          </p:cNvPr>
          <p:cNvSpPr>
            <a:spLocks noGrp="1"/>
          </p:cNvSpPr>
          <p:nvPr>
            <p:ph type="sldNum" sz="quarter" idx="12"/>
          </p:nvPr>
        </p:nvSpPr>
        <p:spPr/>
        <p:txBody>
          <a:bodyPr/>
          <a:lstStyle/>
          <a:p>
            <a:fld id="{330EA680-D336-4FF7-8B7A-9848BB0A1C32}" type="slidenum">
              <a:rPr lang="en-US" smtClean="0"/>
              <a:t>16</a:t>
            </a:fld>
            <a:endParaRPr lang="en-US"/>
          </a:p>
        </p:txBody>
      </p:sp>
    </p:spTree>
    <p:extLst>
      <p:ext uri="{BB962C8B-B14F-4D97-AF65-F5344CB8AC3E}">
        <p14:creationId xmlns:p14="http://schemas.microsoft.com/office/powerpoint/2010/main" val="1850109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86D37-E9D8-EE1C-D0AD-415ABC7471E0}"/>
              </a:ext>
            </a:extLst>
          </p:cNvPr>
          <p:cNvSpPr>
            <a:spLocks noGrp="1"/>
          </p:cNvSpPr>
          <p:nvPr>
            <p:ph type="title"/>
          </p:nvPr>
        </p:nvSpPr>
        <p:spPr/>
        <p:txBody>
          <a:bodyPr/>
          <a:lstStyle/>
          <a:p>
            <a:r>
              <a:rPr lang="en-US" dirty="0"/>
              <a:t>Caching at the Cloud</a:t>
            </a:r>
          </a:p>
        </p:txBody>
      </p:sp>
      <p:sp>
        <p:nvSpPr>
          <p:cNvPr id="3" name="Content Placeholder 2">
            <a:extLst>
              <a:ext uri="{FF2B5EF4-FFF2-40B4-BE49-F238E27FC236}">
                <a16:creationId xmlns:a16="http://schemas.microsoft.com/office/drawing/2014/main" id="{46EF6103-F495-6A7C-FF3E-7C25239E8E42}"/>
              </a:ext>
            </a:extLst>
          </p:cNvPr>
          <p:cNvSpPr>
            <a:spLocks noGrp="1"/>
          </p:cNvSpPr>
          <p:nvPr>
            <p:ph idx="1"/>
          </p:nvPr>
        </p:nvSpPr>
        <p:spPr/>
        <p:txBody>
          <a:bodyPr vert="horz" lIns="91440" tIns="45720" rIns="91440" bIns="45720" rtlCol="0" anchor="t">
            <a:normAutofit/>
          </a:bodyPr>
          <a:lstStyle/>
          <a:p>
            <a:pPr marL="0" indent="0">
              <a:lnSpc>
                <a:spcPct val="100000"/>
              </a:lnSpc>
              <a:spcBef>
                <a:spcPts val="0"/>
              </a:spcBef>
              <a:buNone/>
            </a:pPr>
            <a:r>
              <a:rPr lang="en-US" sz="2400" dirty="0">
                <a:ea typeface="+mn-lt"/>
                <a:cs typeface="+mn-lt"/>
              </a:rPr>
              <a:t>Obj 1 is 500KB =&gt; COST (inter-cloud network delay) == cache Obj 1 for ~5 days</a:t>
            </a:r>
            <a:endParaRPr lang="en-US" sz="2400" dirty="0"/>
          </a:p>
          <a:p>
            <a:pPr>
              <a:lnSpc>
                <a:spcPct val="100000"/>
              </a:lnSpc>
              <a:spcBef>
                <a:spcPts val="0"/>
              </a:spcBef>
            </a:pPr>
            <a:endParaRPr lang="en-US" sz="2400" dirty="0"/>
          </a:p>
          <a:p>
            <a:endParaRPr lang="en-US" dirty="0"/>
          </a:p>
        </p:txBody>
      </p:sp>
      <p:pic>
        <p:nvPicPr>
          <p:cNvPr id="5" name="Graphic 4" descr="Lights On with solid fill">
            <a:extLst>
              <a:ext uri="{FF2B5EF4-FFF2-40B4-BE49-F238E27FC236}">
                <a16:creationId xmlns:a16="http://schemas.microsoft.com/office/drawing/2014/main" id="{D2694A86-6CCA-55E2-1466-B90B688B1D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852" y="631694"/>
            <a:ext cx="852949" cy="791497"/>
          </a:xfrm>
          <a:prstGeom prst="rect">
            <a:avLst/>
          </a:prstGeom>
        </p:spPr>
      </p:pic>
      <p:sp>
        <p:nvSpPr>
          <p:cNvPr id="4" name="Slide Number Placeholder 3">
            <a:extLst>
              <a:ext uri="{FF2B5EF4-FFF2-40B4-BE49-F238E27FC236}">
                <a16:creationId xmlns:a16="http://schemas.microsoft.com/office/drawing/2014/main" id="{CECACCBA-EAEF-4A0B-BA15-48E0B829CD5E}"/>
              </a:ext>
            </a:extLst>
          </p:cNvPr>
          <p:cNvSpPr>
            <a:spLocks noGrp="1"/>
          </p:cNvSpPr>
          <p:nvPr>
            <p:ph type="sldNum" sz="quarter" idx="12"/>
          </p:nvPr>
        </p:nvSpPr>
        <p:spPr/>
        <p:txBody>
          <a:bodyPr/>
          <a:lstStyle/>
          <a:p>
            <a:fld id="{330EA680-D336-4FF7-8B7A-9848BB0A1C32}" type="slidenum">
              <a:rPr lang="en-US" smtClean="0"/>
              <a:t>17</a:t>
            </a:fld>
            <a:endParaRPr lang="en-US"/>
          </a:p>
        </p:txBody>
      </p:sp>
    </p:spTree>
    <p:extLst>
      <p:ext uri="{BB962C8B-B14F-4D97-AF65-F5344CB8AC3E}">
        <p14:creationId xmlns:p14="http://schemas.microsoft.com/office/powerpoint/2010/main" val="3373926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81913-EF09-A1C8-5CFE-457D2F380FD3}"/>
            </a:ext>
          </a:extLst>
        </p:cNvPr>
        <p:cNvGrpSpPr/>
        <p:nvPr/>
      </p:nvGrpSpPr>
      <p:grpSpPr>
        <a:xfrm>
          <a:off x="0" y="0"/>
          <a:ext cx="0" cy="0"/>
          <a:chOff x="0" y="0"/>
          <a:chExt cx="0" cy="0"/>
        </a:xfrm>
      </p:grpSpPr>
      <p:grpSp>
        <p:nvGrpSpPr>
          <p:cNvPr id="23" name="Group 22">
            <a:extLst>
              <a:ext uri="{FF2B5EF4-FFF2-40B4-BE49-F238E27FC236}">
                <a16:creationId xmlns:a16="http://schemas.microsoft.com/office/drawing/2014/main" id="{7C517D34-A680-1B68-219D-0718A35D560E}"/>
              </a:ext>
            </a:extLst>
          </p:cNvPr>
          <p:cNvGrpSpPr/>
          <p:nvPr/>
        </p:nvGrpSpPr>
        <p:grpSpPr>
          <a:xfrm>
            <a:off x="1159605" y="1742411"/>
            <a:ext cx="7931672" cy="2347507"/>
            <a:chOff x="1159605" y="1540964"/>
            <a:chExt cx="8807499" cy="2761604"/>
          </a:xfrm>
        </p:grpSpPr>
        <p:sp>
          <p:nvSpPr>
            <p:cNvPr id="19" name="Cloud 18">
              <a:extLst>
                <a:ext uri="{FF2B5EF4-FFF2-40B4-BE49-F238E27FC236}">
                  <a16:creationId xmlns:a16="http://schemas.microsoft.com/office/drawing/2014/main" id="{0F3377EF-C0B0-9E48-431B-213D1E793F8E}"/>
                </a:ext>
              </a:extLst>
            </p:cNvPr>
            <p:cNvSpPr/>
            <p:nvPr/>
          </p:nvSpPr>
          <p:spPr>
            <a:xfrm>
              <a:off x="6558221" y="1982195"/>
              <a:ext cx="3408883" cy="2320373"/>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658502F1-BA26-4305-420C-377233BBAA94}"/>
                </a:ext>
              </a:extLst>
            </p:cNvPr>
            <p:cNvSpPr/>
            <p:nvPr/>
          </p:nvSpPr>
          <p:spPr>
            <a:xfrm>
              <a:off x="1491010" y="1990385"/>
              <a:ext cx="1560870" cy="20729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E05275-3159-D95D-C801-86AF723CD17E}"/>
                </a:ext>
              </a:extLst>
            </p:cNvPr>
            <p:cNvSpPr/>
            <p:nvPr/>
          </p:nvSpPr>
          <p:spPr>
            <a:xfrm>
              <a:off x="8345271" y="2266575"/>
              <a:ext cx="1167580" cy="307258"/>
            </a:xfrm>
            <a:prstGeom prst="rect">
              <a:avLst/>
            </a:prstGeom>
            <a:solidFill>
              <a:schemeClr val="bg2">
                <a:lumMod val="5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Job 5</a:t>
              </a:r>
            </a:p>
          </p:txBody>
        </p:sp>
        <p:sp>
          <p:nvSpPr>
            <p:cNvPr id="20" name="TextBox 19">
              <a:extLst>
                <a:ext uri="{FF2B5EF4-FFF2-40B4-BE49-F238E27FC236}">
                  <a16:creationId xmlns:a16="http://schemas.microsoft.com/office/drawing/2014/main" id="{37DFC754-F1AD-9E2C-46CA-AE1378E9513A}"/>
                </a:ext>
              </a:extLst>
            </p:cNvPr>
            <p:cNvSpPr txBox="1"/>
            <p:nvPr/>
          </p:nvSpPr>
          <p:spPr>
            <a:xfrm>
              <a:off x="7465529" y="1622192"/>
              <a:ext cx="1557247" cy="4029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public cloud</a:t>
              </a:r>
            </a:p>
          </p:txBody>
        </p:sp>
        <p:cxnSp>
          <p:nvCxnSpPr>
            <p:cNvPr id="28" name="Straight Arrow Connector 27">
              <a:extLst>
                <a:ext uri="{FF2B5EF4-FFF2-40B4-BE49-F238E27FC236}">
                  <a16:creationId xmlns:a16="http://schemas.microsoft.com/office/drawing/2014/main" id="{D46C9B01-7D06-EEF7-BC62-BF9402A4B873}"/>
                </a:ext>
              </a:extLst>
            </p:cNvPr>
            <p:cNvCxnSpPr/>
            <p:nvPr/>
          </p:nvCxnSpPr>
          <p:spPr>
            <a:xfrm flipV="1">
              <a:off x="3207774" y="2949676"/>
              <a:ext cx="3281514" cy="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FD2E4DE3-E23B-6A3D-869C-574CFB5CBF78}"/>
                </a:ext>
              </a:extLst>
            </p:cNvPr>
            <p:cNvSpPr txBox="1"/>
            <p:nvPr/>
          </p:nvSpPr>
          <p:spPr>
            <a:xfrm>
              <a:off x="3896032" y="2580967"/>
              <a:ext cx="2199967" cy="4029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inter-cloud network</a:t>
              </a:r>
            </a:p>
          </p:txBody>
        </p:sp>
        <p:pic>
          <p:nvPicPr>
            <p:cNvPr id="13" name="Graphic 12" descr="Database outline">
              <a:extLst>
                <a:ext uri="{FF2B5EF4-FFF2-40B4-BE49-F238E27FC236}">
                  <a16:creationId xmlns:a16="http://schemas.microsoft.com/office/drawing/2014/main" id="{68CB3647-2519-9435-CBD7-60AFD75B2B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70705" y="2320413"/>
              <a:ext cx="1713269" cy="1578077"/>
            </a:xfrm>
            <a:prstGeom prst="rect">
              <a:avLst/>
            </a:prstGeom>
          </p:spPr>
        </p:pic>
        <p:sp>
          <p:nvSpPr>
            <p:cNvPr id="7" name="TextBox 6">
              <a:extLst>
                <a:ext uri="{FF2B5EF4-FFF2-40B4-BE49-F238E27FC236}">
                  <a16:creationId xmlns:a16="http://schemas.microsoft.com/office/drawing/2014/main" id="{7A981EF3-5505-CE12-6C8A-EB2C68658C30}"/>
                </a:ext>
              </a:extLst>
            </p:cNvPr>
            <p:cNvSpPr txBox="1"/>
            <p:nvPr/>
          </p:nvSpPr>
          <p:spPr>
            <a:xfrm>
              <a:off x="1159605" y="1540964"/>
              <a:ext cx="2222901" cy="439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on-prem datacenter</a:t>
              </a:r>
              <a:r>
                <a:rPr lang="en-US" dirty="0"/>
                <a:t> </a:t>
              </a:r>
            </a:p>
          </p:txBody>
        </p:sp>
      </p:grpSp>
      <p:pic>
        <p:nvPicPr>
          <p:cNvPr id="43" name="Picture 42" descr="A green turtle with a blue and purple shell&#10;&#10;AI-generated content may be incorrect.">
            <a:extLst>
              <a:ext uri="{FF2B5EF4-FFF2-40B4-BE49-F238E27FC236}">
                <a16:creationId xmlns:a16="http://schemas.microsoft.com/office/drawing/2014/main" id="{AF48C6B1-8B4A-41B1-A789-A4995F4F92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3738" y="4474198"/>
            <a:ext cx="1105995" cy="1105995"/>
          </a:xfrm>
          <a:prstGeom prst="rect">
            <a:avLst/>
          </a:prstGeom>
        </p:spPr>
      </p:pic>
      <p:sp>
        <p:nvSpPr>
          <p:cNvPr id="2" name="Title 1">
            <a:extLst>
              <a:ext uri="{FF2B5EF4-FFF2-40B4-BE49-F238E27FC236}">
                <a16:creationId xmlns:a16="http://schemas.microsoft.com/office/drawing/2014/main" id="{1393FEB0-10D3-7B0F-2B28-D1D1F7706D99}"/>
              </a:ext>
            </a:extLst>
          </p:cNvPr>
          <p:cNvSpPr>
            <a:spLocks noGrp="1"/>
          </p:cNvSpPr>
          <p:nvPr>
            <p:ph type="title"/>
          </p:nvPr>
        </p:nvSpPr>
        <p:spPr/>
        <p:txBody>
          <a:bodyPr>
            <a:normAutofit/>
          </a:bodyPr>
          <a:lstStyle/>
          <a:p>
            <a:r>
              <a:rPr lang="en-US" dirty="0">
                <a:solidFill>
                  <a:srgbClr val="000000"/>
                </a:solidFill>
              </a:rPr>
              <a:t>Caching at The Cloud</a:t>
            </a:r>
            <a:endParaRPr lang="en-US" dirty="0"/>
          </a:p>
        </p:txBody>
      </p:sp>
      <p:grpSp>
        <p:nvGrpSpPr>
          <p:cNvPr id="24" name="Group 23">
            <a:extLst>
              <a:ext uri="{FF2B5EF4-FFF2-40B4-BE49-F238E27FC236}">
                <a16:creationId xmlns:a16="http://schemas.microsoft.com/office/drawing/2014/main" id="{D1973A4F-70EC-38DE-5B4F-2E6F171866C6}"/>
              </a:ext>
            </a:extLst>
          </p:cNvPr>
          <p:cNvGrpSpPr/>
          <p:nvPr/>
        </p:nvGrpSpPr>
        <p:grpSpPr>
          <a:xfrm>
            <a:off x="1159604" y="4413789"/>
            <a:ext cx="7931984" cy="2356579"/>
            <a:chOff x="1159605" y="1540964"/>
            <a:chExt cx="8807846" cy="2772277"/>
          </a:xfrm>
        </p:grpSpPr>
        <p:sp>
          <p:nvSpPr>
            <p:cNvPr id="25" name="Cloud 24">
              <a:extLst>
                <a:ext uri="{FF2B5EF4-FFF2-40B4-BE49-F238E27FC236}">
                  <a16:creationId xmlns:a16="http://schemas.microsoft.com/office/drawing/2014/main" id="{1E76BEAD-5175-33FA-9536-B1910F68327A}"/>
                </a:ext>
              </a:extLst>
            </p:cNvPr>
            <p:cNvSpPr/>
            <p:nvPr/>
          </p:nvSpPr>
          <p:spPr>
            <a:xfrm>
              <a:off x="6549538" y="2015313"/>
              <a:ext cx="3417913" cy="2297928"/>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1F41A4D7-3E96-3D8E-0CD7-BCC586B525FA}"/>
                </a:ext>
              </a:extLst>
            </p:cNvPr>
            <p:cNvSpPr/>
            <p:nvPr/>
          </p:nvSpPr>
          <p:spPr>
            <a:xfrm>
              <a:off x="1491010" y="1990385"/>
              <a:ext cx="1560870" cy="20729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5D9BE73-46F4-8948-5867-9A64184869C9}"/>
                </a:ext>
              </a:extLst>
            </p:cNvPr>
            <p:cNvSpPr/>
            <p:nvPr/>
          </p:nvSpPr>
          <p:spPr>
            <a:xfrm>
              <a:off x="8446002" y="2493621"/>
              <a:ext cx="1167581" cy="307258"/>
            </a:xfrm>
            <a:prstGeom prst="rect">
              <a:avLst/>
            </a:prstGeom>
            <a:solidFill>
              <a:schemeClr val="bg2">
                <a:lumMod val="5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Job 5</a:t>
              </a:r>
            </a:p>
          </p:txBody>
        </p:sp>
        <p:sp>
          <p:nvSpPr>
            <p:cNvPr id="30" name="TextBox 29">
              <a:extLst>
                <a:ext uri="{FF2B5EF4-FFF2-40B4-BE49-F238E27FC236}">
                  <a16:creationId xmlns:a16="http://schemas.microsoft.com/office/drawing/2014/main" id="{168FCD1A-0EE8-74C8-5655-957762F6561B}"/>
                </a:ext>
              </a:extLst>
            </p:cNvPr>
            <p:cNvSpPr txBox="1"/>
            <p:nvPr/>
          </p:nvSpPr>
          <p:spPr>
            <a:xfrm>
              <a:off x="7465529" y="1622192"/>
              <a:ext cx="1557247" cy="4029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public cloud</a:t>
              </a:r>
            </a:p>
          </p:txBody>
        </p:sp>
        <p:cxnSp>
          <p:nvCxnSpPr>
            <p:cNvPr id="31" name="Straight Arrow Connector 30">
              <a:extLst>
                <a:ext uri="{FF2B5EF4-FFF2-40B4-BE49-F238E27FC236}">
                  <a16:creationId xmlns:a16="http://schemas.microsoft.com/office/drawing/2014/main" id="{15670B19-1DF8-A35E-7841-889A3814D208}"/>
                </a:ext>
              </a:extLst>
            </p:cNvPr>
            <p:cNvCxnSpPr>
              <a:cxnSpLocks/>
            </p:cNvCxnSpPr>
            <p:nvPr/>
          </p:nvCxnSpPr>
          <p:spPr>
            <a:xfrm flipV="1">
              <a:off x="3207774" y="2949676"/>
              <a:ext cx="3281514" cy="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5A900880-72FF-91FF-6FA8-3F88B30BBA43}"/>
                </a:ext>
              </a:extLst>
            </p:cNvPr>
            <p:cNvSpPr txBox="1"/>
            <p:nvPr/>
          </p:nvSpPr>
          <p:spPr>
            <a:xfrm>
              <a:off x="3896032" y="2580967"/>
              <a:ext cx="2199967" cy="4029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inter-cloud network</a:t>
              </a:r>
            </a:p>
          </p:txBody>
        </p:sp>
        <p:pic>
          <p:nvPicPr>
            <p:cNvPr id="33" name="Graphic 32" descr="Database outline">
              <a:extLst>
                <a:ext uri="{FF2B5EF4-FFF2-40B4-BE49-F238E27FC236}">
                  <a16:creationId xmlns:a16="http://schemas.microsoft.com/office/drawing/2014/main" id="{5421C358-9C38-7D07-5309-953E218B55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70705" y="2320413"/>
              <a:ext cx="1713269" cy="1578077"/>
            </a:xfrm>
            <a:prstGeom prst="rect">
              <a:avLst/>
            </a:prstGeom>
          </p:spPr>
        </p:pic>
        <p:sp>
          <p:nvSpPr>
            <p:cNvPr id="34" name="Rectangle: Single Corner Snipped 33">
              <a:extLst>
                <a:ext uri="{FF2B5EF4-FFF2-40B4-BE49-F238E27FC236}">
                  <a16:creationId xmlns:a16="http://schemas.microsoft.com/office/drawing/2014/main" id="{8FCF32AC-3C5B-3E22-9DAB-AEF2DC1F5A69}"/>
                </a:ext>
              </a:extLst>
            </p:cNvPr>
            <p:cNvSpPr/>
            <p:nvPr/>
          </p:nvSpPr>
          <p:spPr>
            <a:xfrm>
              <a:off x="2027902" y="3109451"/>
              <a:ext cx="798870" cy="430161"/>
            </a:xfrm>
            <a:prstGeom prst="snip1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t>Obj 1</a:t>
              </a:r>
            </a:p>
          </p:txBody>
        </p:sp>
        <p:sp>
          <p:nvSpPr>
            <p:cNvPr id="35" name="TextBox 34">
              <a:extLst>
                <a:ext uri="{FF2B5EF4-FFF2-40B4-BE49-F238E27FC236}">
                  <a16:creationId xmlns:a16="http://schemas.microsoft.com/office/drawing/2014/main" id="{BC8A0D97-7D3A-B6C7-87E2-BAAD93F94092}"/>
                </a:ext>
              </a:extLst>
            </p:cNvPr>
            <p:cNvSpPr txBox="1"/>
            <p:nvPr/>
          </p:nvSpPr>
          <p:spPr>
            <a:xfrm>
              <a:off x="1159605" y="1540964"/>
              <a:ext cx="2222901" cy="439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on-prem datacenter</a:t>
              </a:r>
              <a:r>
                <a:rPr lang="en-US" dirty="0"/>
                <a:t> </a:t>
              </a:r>
            </a:p>
          </p:txBody>
        </p:sp>
      </p:grpSp>
      <p:sp>
        <p:nvSpPr>
          <p:cNvPr id="36" name="TextBox 35">
            <a:extLst>
              <a:ext uri="{FF2B5EF4-FFF2-40B4-BE49-F238E27FC236}">
                <a16:creationId xmlns:a16="http://schemas.microsoft.com/office/drawing/2014/main" id="{E2DB7BE6-5A4D-60BF-4E66-5593D579439C}"/>
              </a:ext>
            </a:extLst>
          </p:cNvPr>
          <p:cNvSpPr txBox="1"/>
          <p:nvPr/>
        </p:nvSpPr>
        <p:spPr>
          <a:xfrm>
            <a:off x="96455" y="2121914"/>
            <a:ext cx="9742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time t1:</a:t>
            </a:r>
          </a:p>
        </p:txBody>
      </p:sp>
      <p:sp>
        <p:nvSpPr>
          <p:cNvPr id="37" name="TextBox 36">
            <a:extLst>
              <a:ext uri="{FF2B5EF4-FFF2-40B4-BE49-F238E27FC236}">
                <a16:creationId xmlns:a16="http://schemas.microsoft.com/office/drawing/2014/main" id="{1D4E1339-0570-5324-D29F-214DACAE3D78}"/>
              </a:ext>
            </a:extLst>
          </p:cNvPr>
          <p:cNvSpPr txBox="1"/>
          <p:nvPr/>
        </p:nvSpPr>
        <p:spPr>
          <a:xfrm>
            <a:off x="92241" y="4832874"/>
            <a:ext cx="9742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time t2:</a:t>
            </a:r>
          </a:p>
        </p:txBody>
      </p:sp>
      <p:pic>
        <p:nvPicPr>
          <p:cNvPr id="5" name="Graphic 4" descr="Database outline">
            <a:extLst>
              <a:ext uri="{FF2B5EF4-FFF2-40B4-BE49-F238E27FC236}">
                <a16:creationId xmlns:a16="http://schemas.microsoft.com/office/drawing/2014/main" id="{AC0CFDAA-F432-DDA9-1119-F387352121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33867" y="5047647"/>
            <a:ext cx="1372983" cy="1192552"/>
          </a:xfrm>
          <a:prstGeom prst="rect">
            <a:avLst/>
          </a:prstGeom>
        </p:spPr>
      </p:pic>
      <p:sp>
        <p:nvSpPr>
          <p:cNvPr id="8" name="Rectangle: Single Corner Snipped 7">
            <a:extLst>
              <a:ext uri="{FF2B5EF4-FFF2-40B4-BE49-F238E27FC236}">
                <a16:creationId xmlns:a16="http://schemas.microsoft.com/office/drawing/2014/main" id="{C37DDF71-1F59-884A-AABA-4407C7443F85}"/>
              </a:ext>
            </a:extLst>
          </p:cNvPr>
          <p:cNvSpPr/>
          <p:nvPr/>
        </p:nvSpPr>
        <p:spPr>
          <a:xfrm>
            <a:off x="6575531" y="5735575"/>
            <a:ext cx="680050" cy="280876"/>
          </a:xfrm>
          <a:prstGeom prst="snip1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t>Obj 1</a:t>
            </a:r>
          </a:p>
        </p:txBody>
      </p:sp>
      <p:pic>
        <p:nvPicPr>
          <p:cNvPr id="21" name="Graphic 20" descr="Close with solid fill">
            <a:extLst>
              <a:ext uri="{FF2B5EF4-FFF2-40B4-BE49-F238E27FC236}">
                <a16:creationId xmlns:a16="http://schemas.microsoft.com/office/drawing/2014/main" id="{1E8D2F4E-F064-38E8-8514-97C23202474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60748" y="4564751"/>
            <a:ext cx="914400" cy="914400"/>
          </a:xfrm>
          <a:prstGeom prst="rect">
            <a:avLst/>
          </a:prstGeom>
        </p:spPr>
      </p:pic>
      <p:pic>
        <p:nvPicPr>
          <p:cNvPr id="38" name="Picture 37" descr="https://png.pngtree.com/png-vector/20230513/ourmid/pngtree-decrease-arrow-vector-png-image_7096226.png">
            <a:extLst>
              <a:ext uri="{FF2B5EF4-FFF2-40B4-BE49-F238E27FC236}">
                <a16:creationId xmlns:a16="http://schemas.microsoft.com/office/drawing/2014/main" id="{B425ED65-B51F-8546-A517-24BB35D419FA}"/>
              </a:ext>
            </a:extLst>
          </p:cNvPr>
          <p:cNvPicPr>
            <a:picLocks noChangeAspect="1"/>
          </p:cNvPicPr>
          <p:nvPr/>
        </p:nvPicPr>
        <p:blipFill>
          <a:blip r:embed="rId8"/>
          <a:stretch>
            <a:fillRect/>
          </a:stretch>
        </p:blipFill>
        <p:spPr>
          <a:xfrm rot="420000">
            <a:off x="9038896" y="5281448"/>
            <a:ext cx="1828801" cy="1024759"/>
          </a:xfrm>
          <a:prstGeom prst="rect">
            <a:avLst/>
          </a:prstGeom>
        </p:spPr>
      </p:pic>
      <p:sp>
        <p:nvSpPr>
          <p:cNvPr id="39" name="TextBox 38">
            <a:extLst>
              <a:ext uri="{FF2B5EF4-FFF2-40B4-BE49-F238E27FC236}">
                <a16:creationId xmlns:a16="http://schemas.microsoft.com/office/drawing/2014/main" id="{2A0B7B44-DB63-4E98-871E-5EC42EC8672A}"/>
              </a:ext>
            </a:extLst>
          </p:cNvPr>
          <p:cNvSpPr txBox="1"/>
          <p:nvPr/>
        </p:nvSpPr>
        <p:spPr>
          <a:xfrm rot="1260000">
            <a:off x="9441793" y="5331871"/>
            <a:ext cx="176048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CPU cost</a:t>
            </a:r>
          </a:p>
        </p:txBody>
      </p:sp>
      <p:pic>
        <p:nvPicPr>
          <p:cNvPr id="46" name="Picture 45" descr="A green arrow pointing upward&#10;&#10;AI-generated content may be incorrect.">
            <a:extLst>
              <a:ext uri="{FF2B5EF4-FFF2-40B4-BE49-F238E27FC236}">
                <a16:creationId xmlns:a16="http://schemas.microsoft.com/office/drawing/2014/main" id="{165D1A41-5062-992D-E749-3C8F22BBFE5E}"/>
              </a:ext>
            </a:extLst>
          </p:cNvPr>
          <p:cNvPicPr>
            <a:picLocks noChangeAspect="1"/>
          </p:cNvPicPr>
          <p:nvPr/>
        </p:nvPicPr>
        <p:blipFill>
          <a:blip r:embed="rId9"/>
          <a:srcRect l="2022" t="5963" r="4668" b="4940"/>
          <a:stretch>
            <a:fillRect/>
          </a:stretch>
        </p:blipFill>
        <p:spPr>
          <a:xfrm rot="15420000">
            <a:off x="11106905" y="5175562"/>
            <a:ext cx="709383" cy="1322165"/>
          </a:xfrm>
          <a:prstGeom prst="rect">
            <a:avLst/>
          </a:prstGeom>
        </p:spPr>
      </p:pic>
      <p:sp>
        <p:nvSpPr>
          <p:cNvPr id="45" name="TextBox 44">
            <a:extLst>
              <a:ext uri="{FF2B5EF4-FFF2-40B4-BE49-F238E27FC236}">
                <a16:creationId xmlns:a16="http://schemas.microsoft.com/office/drawing/2014/main" id="{4A477DF9-8C02-F491-9F8B-4821A5A7EA00}"/>
              </a:ext>
            </a:extLst>
          </p:cNvPr>
          <p:cNvSpPr txBox="1"/>
          <p:nvPr/>
        </p:nvSpPr>
        <p:spPr>
          <a:xfrm rot="20820000">
            <a:off x="10738068" y="5112905"/>
            <a:ext cx="176048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storage  cost</a:t>
            </a:r>
          </a:p>
        </p:txBody>
      </p:sp>
      <mc:AlternateContent xmlns:mc="http://schemas.openxmlformats.org/markup-compatibility/2006" xmlns:p14="http://schemas.microsoft.com/office/powerpoint/2010/main">
        <mc:Choice Requires="p14">
          <p:contentPart p14:bwMode="auto" r:id="rId10">
            <p14:nvContentPartPr>
              <p14:cNvPr id="47" name="Ink 46">
                <a:extLst>
                  <a:ext uri="{FF2B5EF4-FFF2-40B4-BE49-F238E27FC236}">
                    <a16:creationId xmlns:a16="http://schemas.microsoft.com/office/drawing/2014/main" id="{D7796663-1482-5442-8746-4289ED8877C6}"/>
                  </a:ext>
                </a:extLst>
              </p14:cNvPr>
              <p14:cNvContentPartPr/>
              <p14:nvPr/>
            </p14:nvContentPartPr>
            <p14:xfrm>
              <a:off x="11526344" y="5373876"/>
              <a:ext cx="626759" cy="844743"/>
            </p14:xfrm>
          </p:contentPart>
        </mc:Choice>
        <mc:Fallback xmlns="">
          <p:pic>
            <p:nvPicPr>
              <p:cNvPr id="47" name="Ink 46">
                <a:extLst>
                  <a:ext uri="{FF2B5EF4-FFF2-40B4-BE49-F238E27FC236}">
                    <a16:creationId xmlns:a16="http://schemas.microsoft.com/office/drawing/2014/main" id="{D7796663-1482-5442-8746-4289ED8877C6}"/>
                  </a:ext>
                </a:extLst>
              </p:cNvPr>
              <p:cNvPicPr/>
              <p:nvPr/>
            </p:nvPicPr>
            <p:blipFill>
              <a:blip r:embed="rId11"/>
              <a:stretch>
                <a:fillRect/>
              </a:stretch>
            </p:blipFill>
            <p:spPr>
              <a:xfrm>
                <a:off x="11490725" y="5338259"/>
                <a:ext cx="698358" cy="91633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8" name="Ink 47">
                <a:extLst>
                  <a:ext uri="{FF2B5EF4-FFF2-40B4-BE49-F238E27FC236}">
                    <a16:creationId xmlns:a16="http://schemas.microsoft.com/office/drawing/2014/main" id="{034B1E51-0B13-A2BE-2BE0-C94B91DA87C4}"/>
                  </a:ext>
                </a:extLst>
              </p14:cNvPr>
              <p14:cNvContentPartPr/>
              <p14:nvPr/>
            </p14:nvContentPartPr>
            <p14:xfrm>
              <a:off x="10748090" y="5546951"/>
              <a:ext cx="1391357" cy="779047"/>
            </p14:xfrm>
          </p:contentPart>
        </mc:Choice>
        <mc:Fallback xmlns="">
          <p:pic>
            <p:nvPicPr>
              <p:cNvPr id="48" name="Ink 47">
                <a:extLst>
                  <a:ext uri="{FF2B5EF4-FFF2-40B4-BE49-F238E27FC236}">
                    <a16:creationId xmlns:a16="http://schemas.microsoft.com/office/drawing/2014/main" id="{034B1E51-0B13-A2BE-2BE0-C94B91DA87C4}"/>
                  </a:ext>
                </a:extLst>
              </p:cNvPr>
              <p:cNvPicPr/>
              <p:nvPr/>
            </p:nvPicPr>
            <p:blipFill>
              <a:blip r:embed="rId13"/>
              <a:stretch>
                <a:fillRect/>
              </a:stretch>
            </p:blipFill>
            <p:spPr>
              <a:xfrm>
                <a:off x="10712460" y="5511327"/>
                <a:ext cx="1462976" cy="85065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9" name="Ink 48">
                <a:extLst>
                  <a:ext uri="{FF2B5EF4-FFF2-40B4-BE49-F238E27FC236}">
                    <a16:creationId xmlns:a16="http://schemas.microsoft.com/office/drawing/2014/main" id="{77A984FB-E91D-5C65-7917-72220E76D59A}"/>
                  </a:ext>
                </a:extLst>
              </p14:cNvPr>
              <p14:cNvContentPartPr/>
              <p14:nvPr/>
            </p14:nvContentPartPr>
            <p14:xfrm>
              <a:off x="11374834" y="6174827"/>
              <a:ext cx="142751" cy="50229"/>
            </p14:xfrm>
          </p:contentPart>
        </mc:Choice>
        <mc:Fallback xmlns="">
          <p:pic>
            <p:nvPicPr>
              <p:cNvPr id="49" name="Ink 48">
                <a:extLst>
                  <a:ext uri="{FF2B5EF4-FFF2-40B4-BE49-F238E27FC236}">
                    <a16:creationId xmlns:a16="http://schemas.microsoft.com/office/drawing/2014/main" id="{77A984FB-E91D-5C65-7917-72220E76D59A}"/>
                  </a:ext>
                </a:extLst>
              </p:cNvPr>
              <p:cNvPicPr/>
              <p:nvPr/>
            </p:nvPicPr>
            <p:blipFill>
              <a:blip r:embed="rId15"/>
              <a:stretch>
                <a:fillRect/>
              </a:stretch>
            </p:blipFill>
            <p:spPr>
              <a:xfrm>
                <a:off x="11339326" y="6139204"/>
                <a:ext cx="214127" cy="121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0" name="Ink 49">
                <a:extLst>
                  <a:ext uri="{FF2B5EF4-FFF2-40B4-BE49-F238E27FC236}">
                    <a16:creationId xmlns:a16="http://schemas.microsoft.com/office/drawing/2014/main" id="{5A26CB40-E86B-EA35-A9F6-11B5E92AD08D}"/>
                  </a:ext>
                </a:extLst>
              </p14:cNvPr>
              <p14:cNvContentPartPr/>
              <p14:nvPr/>
            </p14:nvContentPartPr>
            <p14:xfrm>
              <a:off x="10921212" y="5507791"/>
              <a:ext cx="364383" cy="420874"/>
            </p14:xfrm>
          </p:contentPart>
        </mc:Choice>
        <mc:Fallback xmlns="">
          <p:pic>
            <p:nvPicPr>
              <p:cNvPr id="50" name="Ink 49">
                <a:extLst>
                  <a:ext uri="{FF2B5EF4-FFF2-40B4-BE49-F238E27FC236}">
                    <a16:creationId xmlns:a16="http://schemas.microsoft.com/office/drawing/2014/main" id="{5A26CB40-E86B-EA35-A9F6-11B5E92AD08D}"/>
                  </a:ext>
                </a:extLst>
              </p:cNvPr>
              <p:cNvPicPr/>
              <p:nvPr/>
            </p:nvPicPr>
            <p:blipFill>
              <a:blip r:embed="rId17"/>
              <a:stretch>
                <a:fillRect/>
              </a:stretch>
            </p:blipFill>
            <p:spPr>
              <a:xfrm>
                <a:off x="10885601" y="5471819"/>
                <a:ext cx="435965" cy="492459"/>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1" name="Ink 50">
                <a:extLst>
                  <a:ext uri="{FF2B5EF4-FFF2-40B4-BE49-F238E27FC236}">
                    <a16:creationId xmlns:a16="http://schemas.microsoft.com/office/drawing/2014/main" id="{8D7C3BDF-AD85-CCF1-939A-706208B0C595}"/>
                  </a:ext>
                </a:extLst>
              </p14:cNvPr>
              <p14:cNvContentPartPr/>
              <p14:nvPr/>
            </p14:nvContentPartPr>
            <p14:xfrm>
              <a:off x="11412574" y="5501997"/>
              <a:ext cx="660929" cy="691307"/>
            </p14:xfrm>
          </p:contentPart>
        </mc:Choice>
        <mc:Fallback xmlns="">
          <p:pic>
            <p:nvPicPr>
              <p:cNvPr id="51" name="Ink 50">
                <a:extLst>
                  <a:ext uri="{FF2B5EF4-FFF2-40B4-BE49-F238E27FC236}">
                    <a16:creationId xmlns:a16="http://schemas.microsoft.com/office/drawing/2014/main" id="{8D7C3BDF-AD85-CCF1-939A-706208B0C595}"/>
                  </a:ext>
                </a:extLst>
              </p:cNvPr>
              <p:cNvPicPr/>
              <p:nvPr/>
            </p:nvPicPr>
            <p:blipFill>
              <a:blip r:embed="rId19"/>
              <a:stretch>
                <a:fillRect/>
              </a:stretch>
            </p:blipFill>
            <p:spPr>
              <a:xfrm>
                <a:off x="11376955" y="5466370"/>
                <a:ext cx="732527" cy="762921"/>
              </a:xfrm>
              <a:prstGeom prst="rect">
                <a:avLst/>
              </a:prstGeom>
            </p:spPr>
          </p:pic>
        </mc:Fallback>
      </mc:AlternateContent>
      <p:sp>
        <p:nvSpPr>
          <p:cNvPr id="3" name="Slide Number Placeholder 2">
            <a:extLst>
              <a:ext uri="{FF2B5EF4-FFF2-40B4-BE49-F238E27FC236}">
                <a16:creationId xmlns:a16="http://schemas.microsoft.com/office/drawing/2014/main" id="{E0C8299B-0186-4924-8F96-6FDF844AE877}"/>
              </a:ext>
            </a:extLst>
          </p:cNvPr>
          <p:cNvSpPr>
            <a:spLocks noGrp="1"/>
          </p:cNvSpPr>
          <p:nvPr>
            <p:ph type="sldNum" sz="quarter" idx="12"/>
          </p:nvPr>
        </p:nvSpPr>
        <p:spPr/>
        <p:txBody>
          <a:bodyPr/>
          <a:lstStyle/>
          <a:p>
            <a:fld id="{330EA680-D336-4FF7-8B7A-9848BB0A1C32}" type="slidenum">
              <a:rPr lang="en-US" smtClean="0"/>
              <a:t>18</a:t>
            </a:fld>
            <a:endParaRPr lang="en-US"/>
          </a:p>
        </p:txBody>
      </p:sp>
      <p:pic>
        <p:nvPicPr>
          <p:cNvPr id="42" name="Picture 41" descr="A green turtle with a blue and purple shell&#10;&#10;AI-generated content may be incorrect.">
            <a:extLst>
              <a:ext uri="{FF2B5EF4-FFF2-40B4-BE49-F238E27FC236}">
                <a16:creationId xmlns:a16="http://schemas.microsoft.com/office/drawing/2014/main" id="{7EB589F7-5701-428E-A288-6E0062D474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8275" y="1742120"/>
            <a:ext cx="1105995" cy="1105995"/>
          </a:xfrm>
          <a:prstGeom prst="rect">
            <a:avLst/>
          </a:prstGeom>
        </p:spPr>
      </p:pic>
      <p:sp>
        <p:nvSpPr>
          <p:cNvPr id="6" name="TextBox 5">
            <a:extLst>
              <a:ext uri="{FF2B5EF4-FFF2-40B4-BE49-F238E27FC236}">
                <a16:creationId xmlns:a16="http://schemas.microsoft.com/office/drawing/2014/main" id="{37DA3329-38D4-4B86-A709-A6848C7632FC}"/>
              </a:ext>
            </a:extLst>
          </p:cNvPr>
          <p:cNvSpPr txBox="1"/>
          <p:nvPr/>
        </p:nvSpPr>
        <p:spPr>
          <a:xfrm>
            <a:off x="6250049" y="3420841"/>
            <a:ext cx="1553521" cy="369332"/>
          </a:xfrm>
          <a:prstGeom prst="rect">
            <a:avLst/>
          </a:prstGeom>
          <a:noFill/>
        </p:spPr>
        <p:txBody>
          <a:bodyPr wrap="square" lIns="91440" tIns="45720" rIns="91440" bIns="45720" rtlCol="0" anchor="t">
            <a:spAutoFit/>
          </a:bodyPr>
          <a:lstStyle/>
          <a:p>
            <a:r>
              <a:rPr lang="en-US" b="1" dirty="0">
                <a:solidFill>
                  <a:schemeClr val="bg1"/>
                </a:solidFill>
              </a:rPr>
              <a:t>obj storage</a:t>
            </a:r>
          </a:p>
        </p:txBody>
      </p:sp>
      <p:sp>
        <p:nvSpPr>
          <p:cNvPr id="52" name="TextBox 51">
            <a:extLst>
              <a:ext uri="{FF2B5EF4-FFF2-40B4-BE49-F238E27FC236}">
                <a16:creationId xmlns:a16="http://schemas.microsoft.com/office/drawing/2014/main" id="{059EACC5-05D8-499F-974D-1F75357A4336}"/>
              </a:ext>
            </a:extLst>
          </p:cNvPr>
          <p:cNvSpPr txBox="1"/>
          <p:nvPr/>
        </p:nvSpPr>
        <p:spPr>
          <a:xfrm>
            <a:off x="6250049" y="6061823"/>
            <a:ext cx="1635165" cy="369332"/>
          </a:xfrm>
          <a:prstGeom prst="rect">
            <a:avLst/>
          </a:prstGeom>
          <a:noFill/>
        </p:spPr>
        <p:txBody>
          <a:bodyPr wrap="square" lIns="91440" tIns="45720" rIns="91440" bIns="45720" rtlCol="0" anchor="t">
            <a:spAutoFit/>
          </a:bodyPr>
          <a:lstStyle/>
          <a:p>
            <a:r>
              <a:rPr lang="en-US" b="1" dirty="0">
                <a:solidFill>
                  <a:schemeClr val="bg1"/>
                </a:solidFill>
              </a:rPr>
              <a:t>obj storage</a:t>
            </a:r>
            <a:endParaRPr lang="en-IL" b="1" dirty="0">
              <a:solidFill>
                <a:schemeClr val="bg1"/>
              </a:solidFill>
            </a:endParaRPr>
          </a:p>
        </p:txBody>
      </p:sp>
      <p:pic>
        <p:nvPicPr>
          <p:cNvPr id="55" name="Graphic 54" descr="Database outline">
            <a:extLst>
              <a:ext uri="{FF2B5EF4-FFF2-40B4-BE49-F238E27FC236}">
                <a16:creationId xmlns:a16="http://schemas.microsoft.com/office/drawing/2014/main" id="{F2AD3C1C-591C-4EE1-A58D-A568CB5062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48677" y="2410604"/>
            <a:ext cx="1372983" cy="1192552"/>
          </a:xfrm>
          <a:prstGeom prst="rect">
            <a:avLst/>
          </a:prstGeom>
        </p:spPr>
      </p:pic>
      <p:sp>
        <p:nvSpPr>
          <p:cNvPr id="56" name="Rectangle: Single Corner Snipped 55">
            <a:extLst>
              <a:ext uri="{FF2B5EF4-FFF2-40B4-BE49-F238E27FC236}">
                <a16:creationId xmlns:a16="http://schemas.microsoft.com/office/drawing/2014/main" id="{E26F6E4E-BAB6-480C-AB02-8C4985ED34F6}"/>
              </a:ext>
            </a:extLst>
          </p:cNvPr>
          <p:cNvSpPr/>
          <p:nvPr/>
        </p:nvSpPr>
        <p:spPr>
          <a:xfrm>
            <a:off x="1980936" y="3152430"/>
            <a:ext cx="680050" cy="280876"/>
          </a:xfrm>
          <a:prstGeom prst="snip1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t>Obj 1</a:t>
            </a:r>
          </a:p>
        </p:txBody>
      </p:sp>
      <p:cxnSp>
        <p:nvCxnSpPr>
          <p:cNvPr id="14" name="Straight Arrow Connector 13">
            <a:extLst>
              <a:ext uri="{FF2B5EF4-FFF2-40B4-BE49-F238E27FC236}">
                <a16:creationId xmlns:a16="http://schemas.microsoft.com/office/drawing/2014/main" id="{795002C0-3B72-0B2D-6A40-0F825FB0A31D}"/>
              </a:ext>
            </a:extLst>
          </p:cNvPr>
          <p:cNvCxnSpPr>
            <a:cxnSpLocks/>
          </p:cNvCxnSpPr>
          <p:nvPr/>
        </p:nvCxnSpPr>
        <p:spPr>
          <a:xfrm flipH="1">
            <a:off x="7438571" y="2694213"/>
            <a:ext cx="544283" cy="371927"/>
          </a:xfrm>
          <a:prstGeom prst="straightConnector1">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2632D5CC-891E-D365-CC5A-8C1B2959C305}"/>
              </a:ext>
            </a:extLst>
          </p:cNvPr>
          <p:cNvSpPr txBox="1"/>
          <p:nvPr/>
        </p:nvSpPr>
        <p:spPr>
          <a:xfrm>
            <a:off x="3305828" y="5846024"/>
            <a:ext cx="2420168" cy="646331"/>
          </a:xfrm>
          <a:prstGeom prst="rect">
            <a:avLst/>
          </a:prstGeom>
          <a:noFill/>
          <a:ln w="31750" cap="rnd">
            <a:solidFill>
              <a:srgbClr val="FF0000"/>
            </a:solidFill>
          </a:ln>
          <a:effectLst>
            <a:softEdge rad="0"/>
          </a:effectLst>
        </p:spPr>
        <p:txBody>
          <a:bodyPr wrap="square" lIns="91440" tIns="45720" rIns="91440" bIns="45720" rtlCol="0" anchor="t">
            <a:spAutoFit/>
          </a:bodyPr>
          <a:lstStyle/>
          <a:p>
            <a:pPr algn="ctr"/>
            <a:r>
              <a:rPr lang="en-US" b="1" dirty="0"/>
              <a:t>50ms </a:t>
            </a:r>
            <a:br>
              <a:rPr lang="en-US" b="1" dirty="0"/>
            </a:br>
            <a:r>
              <a:rPr lang="en-US" b="1" dirty="0"/>
              <a:t>time-to-first byte</a:t>
            </a:r>
            <a:endParaRPr lang="en-IL" b="1" dirty="0"/>
          </a:p>
        </p:txBody>
      </p:sp>
      <p:sp>
        <p:nvSpPr>
          <p:cNvPr id="22" name="TextBox 21">
            <a:extLst>
              <a:ext uri="{FF2B5EF4-FFF2-40B4-BE49-F238E27FC236}">
                <a16:creationId xmlns:a16="http://schemas.microsoft.com/office/drawing/2014/main" id="{8E90A163-1151-3906-E5D2-5A8D5DB27A6F}"/>
              </a:ext>
            </a:extLst>
          </p:cNvPr>
          <p:cNvSpPr txBox="1"/>
          <p:nvPr/>
        </p:nvSpPr>
        <p:spPr>
          <a:xfrm>
            <a:off x="7712727" y="5789781"/>
            <a:ext cx="796383" cy="369332"/>
          </a:xfrm>
          <a:prstGeom prst="rect">
            <a:avLst/>
          </a:prstGeom>
          <a:noFill/>
          <a:ln w="31750" cap="rnd">
            <a:solidFill>
              <a:schemeClr val="accent6"/>
            </a:solidFill>
          </a:ln>
          <a:effectLst>
            <a:softEdge rad="0"/>
          </a:effectLst>
        </p:spPr>
        <p:txBody>
          <a:bodyPr wrap="square" lIns="91440" tIns="45720" rIns="91440" bIns="45720" rtlCol="0" anchor="t">
            <a:spAutoFit/>
          </a:bodyPr>
          <a:lstStyle/>
          <a:p>
            <a:pPr algn="ctr"/>
            <a:r>
              <a:rPr lang="en-US" b="1" dirty="0"/>
              <a:t>10ms </a:t>
            </a:r>
          </a:p>
        </p:txBody>
      </p:sp>
      <p:cxnSp>
        <p:nvCxnSpPr>
          <p:cNvPr id="40" name="Straight Arrow Connector 39">
            <a:extLst>
              <a:ext uri="{FF2B5EF4-FFF2-40B4-BE49-F238E27FC236}">
                <a16:creationId xmlns:a16="http://schemas.microsoft.com/office/drawing/2014/main" id="{262EF4AA-56DB-F33F-8FBE-145BD55FB9FE}"/>
              </a:ext>
            </a:extLst>
          </p:cNvPr>
          <p:cNvCxnSpPr>
            <a:cxnSpLocks/>
          </p:cNvCxnSpPr>
          <p:nvPr/>
        </p:nvCxnSpPr>
        <p:spPr>
          <a:xfrm flipH="1">
            <a:off x="7438570" y="5551712"/>
            <a:ext cx="544283" cy="371927"/>
          </a:xfrm>
          <a:prstGeom prst="straightConnector1">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44" name="Rectangle: Single Corner Snipped 43">
            <a:extLst>
              <a:ext uri="{FF2B5EF4-FFF2-40B4-BE49-F238E27FC236}">
                <a16:creationId xmlns:a16="http://schemas.microsoft.com/office/drawing/2014/main" id="{EA709DDB-6FF5-156D-AF2E-410E6E86396F}"/>
              </a:ext>
            </a:extLst>
          </p:cNvPr>
          <p:cNvSpPr/>
          <p:nvPr/>
        </p:nvSpPr>
        <p:spPr>
          <a:xfrm>
            <a:off x="1960979" y="3150615"/>
            <a:ext cx="680050" cy="280876"/>
          </a:xfrm>
          <a:prstGeom prst="snip1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t>Obj 1</a:t>
            </a:r>
          </a:p>
        </p:txBody>
      </p:sp>
      <p:sp>
        <p:nvSpPr>
          <p:cNvPr id="54" name="Rectangle 53">
            <a:extLst>
              <a:ext uri="{FF2B5EF4-FFF2-40B4-BE49-F238E27FC236}">
                <a16:creationId xmlns:a16="http://schemas.microsoft.com/office/drawing/2014/main" id="{B789A702-CF28-2959-5F5E-C09F814F7645}"/>
              </a:ext>
            </a:extLst>
          </p:cNvPr>
          <p:cNvSpPr/>
          <p:nvPr/>
        </p:nvSpPr>
        <p:spPr>
          <a:xfrm>
            <a:off x="45357" y="1796143"/>
            <a:ext cx="9289142" cy="2467428"/>
          </a:xfrm>
          <a:prstGeom prst="rect">
            <a:avLst/>
          </a:prstGeom>
          <a:solidFill>
            <a:srgbClr val="FFFFFF">
              <a:alpha val="89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4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4.58333E-6 -2.59259E-6 L 0.37878 -0.00185 " pathEditMode="relative" rAng="0" ptsTypes="AA">
                                      <p:cBhvr>
                                        <p:cTn id="6" dur="2000" fill="hold"/>
                                        <p:tgtEl>
                                          <p:spTgt spid="56"/>
                                        </p:tgtEl>
                                        <p:attrNameLst>
                                          <p:attrName>ppt_x</p:attrName>
                                          <p:attrName>ppt_y</p:attrName>
                                        </p:attrNameLst>
                                      </p:cBhvr>
                                      <p:rCtr x="18932" y="-93"/>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0"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par>
                                <p:cTn id="44" presetID="1" presetClass="entr" presetSubtype="0" fill="hold" nodeType="withEffect">
                                  <p:stCondLst>
                                    <p:cond delay="0"/>
                                  </p:stCondLst>
                                  <p:childTnLst>
                                    <p:set>
                                      <p:cBhvr>
                                        <p:cTn id="45" dur="1" fill="hold">
                                          <p:stCondLst>
                                            <p:cond delay="0"/>
                                          </p:stCondLst>
                                        </p:cTn>
                                        <p:tgtEl>
                                          <p:spTgt spid="46"/>
                                        </p:tgtEl>
                                        <p:attrNameLst>
                                          <p:attrName>style.visibility</p:attrName>
                                        </p:attrNameLst>
                                      </p:cBhvr>
                                      <p:to>
                                        <p:strVal val="visible"/>
                                      </p:to>
                                    </p:set>
                                  </p:childTnLst>
                                </p:cTn>
                              </p:par>
                              <p:par>
                                <p:cTn id="46" presetID="10" presetClass="entr" presetSubtype="0"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par>
                                <p:cTn id="49" presetID="1"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8" grpId="0" animBg="1"/>
      <p:bldP spid="39" grpId="0"/>
      <p:bldP spid="45" grpId="0"/>
      <p:bldP spid="52" grpId="0"/>
      <p:bldP spid="56" grpId="0" animBg="1"/>
      <p:bldP spid="17" grpId="0" animBg="1"/>
      <p:bldP spid="22" grpId="0" animBg="1"/>
      <p:bldP spid="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F4267-8E1C-F35C-44D8-51FAC3F1695B}"/>
              </a:ext>
            </a:extLst>
          </p:cNvPr>
          <p:cNvSpPr>
            <a:spLocks noGrp="1"/>
          </p:cNvSpPr>
          <p:nvPr>
            <p:ph type="title"/>
          </p:nvPr>
        </p:nvSpPr>
        <p:spPr/>
        <p:txBody>
          <a:bodyPr/>
          <a:lstStyle/>
          <a:p>
            <a:r>
              <a:rPr lang="en-US" sz="4300" dirty="0"/>
              <a:t>Question:</a:t>
            </a:r>
            <a:endParaRPr lang="en-US"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3EECEA15-35D8-2CDA-1940-CFCDB675B39D}"/>
                  </a:ext>
                </a:extLst>
              </p14:cNvPr>
              <p14:cNvContentPartPr/>
              <p14:nvPr/>
            </p14:nvContentPartPr>
            <p14:xfrm>
              <a:off x="35034" y="3415862"/>
              <a:ext cx="8758" cy="8758"/>
            </p14:xfrm>
          </p:contentPart>
        </mc:Choice>
        <mc:Fallback xmlns="">
          <p:pic>
            <p:nvPicPr>
              <p:cNvPr id="4" name="Ink 3">
                <a:extLst>
                  <a:ext uri="{FF2B5EF4-FFF2-40B4-BE49-F238E27FC236}">
                    <a16:creationId xmlns:a16="http://schemas.microsoft.com/office/drawing/2014/main" id="{3EECEA15-35D8-2CDA-1940-CFCDB675B39D}"/>
                  </a:ext>
                </a:extLst>
              </p:cNvPr>
              <p:cNvPicPr/>
              <p:nvPr/>
            </p:nvPicPr>
            <p:blipFill>
              <a:blip r:embed="rId4"/>
              <a:stretch>
                <a:fillRect/>
              </a:stretch>
            </p:blipFill>
            <p:spPr>
              <a:xfrm>
                <a:off x="-840766" y="2540062"/>
                <a:ext cx="1751600" cy="1751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64F47954-93EE-E9B4-631F-18EEACF8DB29}"/>
                  </a:ext>
                </a:extLst>
              </p14:cNvPr>
              <p14:cNvContentPartPr/>
              <p14:nvPr/>
            </p14:nvContentPartPr>
            <p14:xfrm>
              <a:off x="367862" y="3240689"/>
              <a:ext cx="8758" cy="8758"/>
            </p14:xfrm>
          </p:contentPart>
        </mc:Choice>
        <mc:Fallback xmlns="">
          <p:pic>
            <p:nvPicPr>
              <p:cNvPr id="5" name="Ink 4">
                <a:extLst>
                  <a:ext uri="{FF2B5EF4-FFF2-40B4-BE49-F238E27FC236}">
                    <a16:creationId xmlns:a16="http://schemas.microsoft.com/office/drawing/2014/main" id="{64F47954-93EE-E9B4-631F-18EEACF8DB29}"/>
                  </a:ext>
                </a:extLst>
              </p:cNvPr>
              <p:cNvPicPr/>
              <p:nvPr/>
            </p:nvPicPr>
            <p:blipFill>
              <a:blip r:embed="rId4"/>
              <a:stretch>
                <a:fillRect/>
              </a:stretch>
            </p:blipFill>
            <p:spPr>
              <a:xfrm>
                <a:off x="-499180" y="2373647"/>
                <a:ext cx="1751600" cy="1751600"/>
              </a:xfrm>
              <a:prstGeom prst="rect">
                <a:avLst/>
              </a:prstGeom>
            </p:spPr>
          </p:pic>
        </mc:Fallback>
      </mc:AlternateContent>
      <p:sp>
        <p:nvSpPr>
          <p:cNvPr id="6" name="Slide Number Placeholder 5">
            <a:extLst>
              <a:ext uri="{FF2B5EF4-FFF2-40B4-BE49-F238E27FC236}">
                <a16:creationId xmlns:a16="http://schemas.microsoft.com/office/drawing/2014/main" id="{8BC1D3B9-5D1D-4A59-B00E-762020D0C4FA}"/>
              </a:ext>
            </a:extLst>
          </p:cNvPr>
          <p:cNvSpPr>
            <a:spLocks noGrp="1"/>
          </p:cNvSpPr>
          <p:nvPr>
            <p:ph type="sldNum" sz="quarter" idx="12"/>
          </p:nvPr>
        </p:nvSpPr>
        <p:spPr/>
        <p:txBody>
          <a:bodyPr/>
          <a:lstStyle/>
          <a:p>
            <a:fld id="{330EA680-D336-4FF7-8B7A-9848BB0A1C32}" type="slidenum">
              <a:rPr lang="en-US" smtClean="0"/>
              <a:t>19</a:t>
            </a:fld>
            <a:endParaRPr lang="en-US"/>
          </a:p>
        </p:txBody>
      </p:sp>
      <p:sp>
        <p:nvSpPr>
          <p:cNvPr id="7" name="TextBox 6">
            <a:extLst>
              <a:ext uri="{FF2B5EF4-FFF2-40B4-BE49-F238E27FC236}">
                <a16:creationId xmlns:a16="http://schemas.microsoft.com/office/drawing/2014/main" id="{DC3C07A1-31F1-8C2E-D513-EEAD77089C29}"/>
              </a:ext>
            </a:extLst>
          </p:cNvPr>
          <p:cNvSpPr txBox="1"/>
          <p:nvPr/>
        </p:nvSpPr>
        <p:spPr>
          <a:xfrm>
            <a:off x="843641" y="2539998"/>
            <a:ext cx="10713355" cy="14157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300" dirty="0">
                <a:latin typeface="Aptos Display"/>
              </a:rPr>
              <a:t>can paying for storage beat free </a:t>
            </a:r>
            <a:endParaRPr lang="en-US" dirty="0">
              <a:latin typeface="Aptos" panose="020B0004020202020204"/>
            </a:endParaRPr>
          </a:p>
          <a:p>
            <a:pPr algn="ctr"/>
            <a:r>
              <a:rPr lang="en-US" sz="4300" dirty="0">
                <a:latin typeface="Aptos Display"/>
              </a:rPr>
              <a:t>networking in cloud bursting?</a:t>
            </a:r>
            <a:endParaRPr lang="en-US"/>
          </a:p>
        </p:txBody>
      </p:sp>
    </p:spTree>
    <p:extLst>
      <p:ext uri="{BB962C8B-B14F-4D97-AF65-F5344CB8AC3E}">
        <p14:creationId xmlns:p14="http://schemas.microsoft.com/office/powerpoint/2010/main" val="903611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6BDCB-14C9-08E9-E03E-94ACD961F2BE}"/>
              </a:ext>
            </a:extLst>
          </p:cNvPr>
          <p:cNvSpPr>
            <a:spLocks noGrp="1"/>
          </p:cNvSpPr>
          <p:nvPr>
            <p:ph type="title"/>
          </p:nvPr>
        </p:nvSpPr>
        <p:spPr/>
        <p:txBody>
          <a:bodyPr/>
          <a:lstStyle/>
          <a:p>
            <a:r>
              <a:rPr lang="en-US" dirty="0">
                <a:solidFill>
                  <a:srgbClr val="000000"/>
                </a:solidFill>
              </a:rPr>
              <a:t>Cloud Bursting</a:t>
            </a:r>
          </a:p>
        </p:txBody>
      </p:sp>
      <p:sp>
        <p:nvSpPr>
          <p:cNvPr id="4" name="Rectangle: Rounded Corners 3">
            <a:extLst>
              <a:ext uri="{FF2B5EF4-FFF2-40B4-BE49-F238E27FC236}">
                <a16:creationId xmlns:a16="http://schemas.microsoft.com/office/drawing/2014/main" id="{D0C142DE-7611-BA00-7447-726EF981562A}"/>
              </a:ext>
            </a:extLst>
          </p:cNvPr>
          <p:cNvSpPr/>
          <p:nvPr/>
        </p:nvSpPr>
        <p:spPr>
          <a:xfrm>
            <a:off x="1491010" y="2752385"/>
            <a:ext cx="1560870" cy="20729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6AA0903-CB78-BCDB-614D-97CFD2883D50}"/>
              </a:ext>
            </a:extLst>
          </p:cNvPr>
          <p:cNvSpPr txBox="1"/>
          <p:nvPr/>
        </p:nvSpPr>
        <p:spPr>
          <a:xfrm>
            <a:off x="1159605" y="2302964"/>
            <a:ext cx="22229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on-prem datacenter </a:t>
            </a:r>
          </a:p>
        </p:txBody>
      </p:sp>
      <p:sp>
        <p:nvSpPr>
          <p:cNvPr id="6" name="Rectangle 5">
            <a:extLst>
              <a:ext uri="{FF2B5EF4-FFF2-40B4-BE49-F238E27FC236}">
                <a16:creationId xmlns:a16="http://schemas.microsoft.com/office/drawing/2014/main" id="{29BC3526-9C95-DA11-E185-E668C97C8BD5}"/>
              </a:ext>
            </a:extLst>
          </p:cNvPr>
          <p:cNvSpPr/>
          <p:nvPr/>
        </p:nvSpPr>
        <p:spPr>
          <a:xfrm>
            <a:off x="1691277" y="2958216"/>
            <a:ext cx="1167580" cy="307258"/>
          </a:xfrm>
          <a:prstGeom prst="rect">
            <a:avLst/>
          </a:prstGeom>
          <a:solidFill>
            <a:schemeClr val="bg2">
              <a:lumMod val="5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Job 1</a:t>
            </a:r>
          </a:p>
        </p:txBody>
      </p:sp>
      <p:sp>
        <p:nvSpPr>
          <p:cNvPr id="7" name="Rectangle 6">
            <a:extLst>
              <a:ext uri="{FF2B5EF4-FFF2-40B4-BE49-F238E27FC236}">
                <a16:creationId xmlns:a16="http://schemas.microsoft.com/office/drawing/2014/main" id="{6A7DED06-F4AF-1362-4C8C-5DA8F2E00359}"/>
              </a:ext>
            </a:extLst>
          </p:cNvPr>
          <p:cNvSpPr/>
          <p:nvPr/>
        </p:nvSpPr>
        <p:spPr>
          <a:xfrm>
            <a:off x="1691276" y="3375310"/>
            <a:ext cx="1167580" cy="307258"/>
          </a:xfrm>
          <a:prstGeom prst="rect">
            <a:avLst/>
          </a:prstGeom>
          <a:solidFill>
            <a:schemeClr val="bg2">
              <a:lumMod val="5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Job 2</a:t>
            </a:r>
          </a:p>
        </p:txBody>
      </p:sp>
      <p:sp>
        <p:nvSpPr>
          <p:cNvPr id="8" name="Rectangle 7">
            <a:extLst>
              <a:ext uri="{FF2B5EF4-FFF2-40B4-BE49-F238E27FC236}">
                <a16:creationId xmlns:a16="http://schemas.microsoft.com/office/drawing/2014/main" id="{DC2E5AC2-B94A-DD34-F80D-D516872226CF}"/>
              </a:ext>
            </a:extLst>
          </p:cNvPr>
          <p:cNvSpPr/>
          <p:nvPr/>
        </p:nvSpPr>
        <p:spPr>
          <a:xfrm>
            <a:off x="1691276" y="4233563"/>
            <a:ext cx="1167580" cy="307258"/>
          </a:xfrm>
          <a:prstGeom prst="rect">
            <a:avLst/>
          </a:prstGeom>
          <a:solidFill>
            <a:schemeClr val="bg2">
              <a:lumMod val="5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Job 4</a:t>
            </a:r>
          </a:p>
        </p:txBody>
      </p:sp>
      <p:sp>
        <p:nvSpPr>
          <p:cNvPr id="9" name="Rectangle 8">
            <a:extLst>
              <a:ext uri="{FF2B5EF4-FFF2-40B4-BE49-F238E27FC236}">
                <a16:creationId xmlns:a16="http://schemas.microsoft.com/office/drawing/2014/main" id="{D3DCDD4B-560C-6734-B885-D499F22DA54B}"/>
              </a:ext>
            </a:extLst>
          </p:cNvPr>
          <p:cNvSpPr/>
          <p:nvPr/>
        </p:nvSpPr>
        <p:spPr>
          <a:xfrm>
            <a:off x="1691276" y="3808447"/>
            <a:ext cx="1167580" cy="307258"/>
          </a:xfrm>
          <a:prstGeom prst="rect">
            <a:avLst/>
          </a:prstGeom>
          <a:solidFill>
            <a:schemeClr val="bg2">
              <a:lumMod val="5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Job 3</a:t>
            </a:r>
          </a:p>
        </p:txBody>
      </p:sp>
      <p:sp>
        <p:nvSpPr>
          <p:cNvPr id="3" name="Slide Number Placeholder 2">
            <a:extLst>
              <a:ext uri="{FF2B5EF4-FFF2-40B4-BE49-F238E27FC236}">
                <a16:creationId xmlns:a16="http://schemas.microsoft.com/office/drawing/2014/main" id="{1E66DDB0-5747-44D1-9755-71D086D51DDD}"/>
              </a:ext>
            </a:extLst>
          </p:cNvPr>
          <p:cNvSpPr>
            <a:spLocks noGrp="1"/>
          </p:cNvSpPr>
          <p:nvPr>
            <p:ph type="sldNum" sz="quarter" idx="12"/>
          </p:nvPr>
        </p:nvSpPr>
        <p:spPr/>
        <p:txBody>
          <a:bodyPr/>
          <a:lstStyle/>
          <a:p>
            <a:fld id="{330EA680-D336-4FF7-8B7A-9848BB0A1C32}" type="slidenum">
              <a:rPr lang="en-US" smtClean="0"/>
              <a:t>2</a:t>
            </a:fld>
            <a:endParaRPr lang="en-US"/>
          </a:p>
        </p:txBody>
      </p:sp>
    </p:spTree>
    <p:extLst>
      <p:ext uri="{BB962C8B-B14F-4D97-AF65-F5344CB8AC3E}">
        <p14:creationId xmlns:p14="http://schemas.microsoft.com/office/powerpoint/2010/main" val="3211856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6F514-A119-3FF7-CA3A-3DD903138B88}"/>
              </a:ext>
            </a:extLst>
          </p:cNvPr>
          <p:cNvSpPr>
            <a:spLocks noGrp="1"/>
          </p:cNvSpPr>
          <p:nvPr>
            <p:ph type="title"/>
          </p:nvPr>
        </p:nvSpPr>
        <p:spPr/>
        <p:txBody>
          <a:bodyPr/>
          <a:lstStyle/>
          <a:p>
            <a:r>
              <a:rPr lang="en-US" dirty="0"/>
              <a:t>Methodology</a:t>
            </a:r>
            <a:br>
              <a:rPr lang="en-US" dirty="0"/>
            </a:br>
            <a:r>
              <a:rPr lang="en-US" dirty="0">
                <a:solidFill>
                  <a:schemeClr val="bg2">
                    <a:lumMod val="49000"/>
                  </a:schemeClr>
                </a:solidFill>
              </a:rPr>
              <a:t>Simulate ~100 SNIA IBM Cloud Traces</a:t>
            </a:r>
          </a:p>
        </p:txBody>
      </p:sp>
      <p:sp>
        <p:nvSpPr>
          <p:cNvPr id="4" name="Rectangle 3">
            <a:extLst>
              <a:ext uri="{FF2B5EF4-FFF2-40B4-BE49-F238E27FC236}">
                <a16:creationId xmlns:a16="http://schemas.microsoft.com/office/drawing/2014/main" id="{66CA6882-4A1C-A259-9E77-94B468AD1172}"/>
              </a:ext>
            </a:extLst>
          </p:cNvPr>
          <p:cNvSpPr/>
          <p:nvPr/>
        </p:nvSpPr>
        <p:spPr>
          <a:xfrm>
            <a:off x="580471" y="2841748"/>
            <a:ext cx="2077064" cy="21753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dirty="0"/>
              <a:t>Trace 1: </a:t>
            </a:r>
          </a:p>
          <a:p>
            <a:r>
              <a:rPr lang="en-US" dirty="0"/>
              <a:t>Obj 0 read at t=13</a:t>
            </a:r>
          </a:p>
          <a:p>
            <a:r>
              <a:rPr lang="en-US" dirty="0"/>
              <a:t>Obj 1 read at t=100</a:t>
            </a:r>
          </a:p>
          <a:p>
            <a:r>
              <a:rPr lang="en-US" dirty="0"/>
              <a:t>Obj 0 read at t=170</a:t>
            </a:r>
          </a:p>
          <a:p>
            <a:r>
              <a:rPr lang="en-US" dirty="0"/>
              <a:t>Obj 2 read at t=400</a:t>
            </a:r>
          </a:p>
          <a:p>
            <a:r>
              <a:rPr lang="en-US" dirty="0"/>
              <a:t>...</a:t>
            </a:r>
          </a:p>
        </p:txBody>
      </p:sp>
      <p:sp>
        <p:nvSpPr>
          <p:cNvPr id="3" name="Slide Number Placeholder 2">
            <a:extLst>
              <a:ext uri="{FF2B5EF4-FFF2-40B4-BE49-F238E27FC236}">
                <a16:creationId xmlns:a16="http://schemas.microsoft.com/office/drawing/2014/main" id="{E1CE2CF8-BDAD-4A69-AB52-518C41686FD5}"/>
              </a:ext>
            </a:extLst>
          </p:cNvPr>
          <p:cNvSpPr>
            <a:spLocks noGrp="1"/>
          </p:cNvSpPr>
          <p:nvPr>
            <p:ph type="sldNum" sz="quarter" idx="12"/>
          </p:nvPr>
        </p:nvSpPr>
        <p:spPr/>
        <p:txBody>
          <a:bodyPr/>
          <a:lstStyle/>
          <a:p>
            <a:fld id="{330EA680-D336-4FF7-8B7A-9848BB0A1C32}" type="slidenum">
              <a:rPr lang="en-US" smtClean="0"/>
              <a:t>20</a:t>
            </a:fld>
            <a:endParaRPr lang="en-US"/>
          </a:p>
        </p:txBody>
      </p:sp>
    </p:spTree>
    <p:extLst>
      <p:ext uri="{BB962C8B-B14F-4D97-AF65-F5344CB8AC3E}">
        <p14:creationId xmlns:p14="http://schemas.microsoft.com/office/powerpoint/2010/main" val="2412794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89C54-5A1A-D60E-D33A-E87042FD8E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F278EB-8BF5-EAD9-ED75-024EBDA0994D}"/>
              </a:ext>
            </a:extLst>
          </p:cNvPr>
          <p:cNvSpPr>
            <a:spLocks noGrp="1"/>
          </p:cNvSpPr>
          <p:nvPr>
            <p:ph type="title"/>
          </p:nvPr>
        </p:nvSpPr>
        <p:spPr/>
        <p:txBody>
          <a:bodyPr/>
          <a:lstStyle/>
          <a:p>
            <a:r>
              <a:rPr lang="en-US" dirty="0"/>
              <a:t>Methodology</a:t>
            </a:r>
            <a:br>
              <a:rPr lang="en-US" dirty="0"/>
            </a:br>
            <a:r>
              <a:rPr lang="en-US" dirty="0">
                <a:solidFill>
                  <a:schemeClr val="bg2">
                    <a:lumMod val="49000"/>
                  </a:schemeClr>
                </a:solidFill>
              </a:rPr>
              <a:t>Simulate ~100 SNIA IBM Cloud Traces</a:t>
            </a:r>
          </a:p>
        </p:txBody>
      </p:sp>
      <p:sp>
        <p:nvSpPr>
          <p:cNvPr id="4" name="Rectangle 3">
            <a:extLst>
              <a:ext uri="{FF2B5EF4-FFF2-40B4-BE49-F238E27FC236}">
                <a16:creationId xmlns:a16="http://schemas.microsoft.com/office/drawing/2014/main" id="{711B32CE-7E85-D959-D3D2-3F33D2DCD6EE}"/>
              </a:ext>
            </a:extLst>
          </p:cNvPr>
          <p:cNvSpPr/>
          <p:nvPr/>
        </p:nvSpPr>
        <p:spPr>
          <a:xfrm>
            <a:off x="580471" y="2841748"/>
            <a:ext cx="2077064" cy="21753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dirty="0"/>
              <a:t>Trace 1: </a:t>
            </a:r>
          </a:p>
          <a:p>
            <a:r>
              <a:rPr lang="en-US" dirty="0"/>
              <a:t>Obj 0 read at t=13</a:t>
            </a:r>
          </a:p>
          <a:p>
            <a:r>
              <a:rPr lang="en-US" dirty="0"/>
              <a:t>Obj 1 read at t=100</a:t>
            </a:r>
          </a:p>
          <a:p>
            <a:r>
              <a:rPr lang="en-US" dirty="0"/>
              <a:t>Obj 0 read at t=170</a:t>
            </a:r>
          </a:p>
          <a:p>
            <a:r>
              <a:rPr lang="en-US" dirty="0"/>
              <a:t>Obj 2 read at t=400</a:t>
            </a:r>
          </a:p>
          <a:p>
            <a:r>
              <a:rPr lang="en-US" dirty="0"/>
              <a:t>...</a:t>
            </a:r>
          </a:p>
        </p:txBody>
      </p:sp>
      <p:sp>
        <p:nvSpPr>
          <p:cNvPr id="5" name="Rectangle 4">
            <a:extLst>
              <a:ext uri="{FF2B5EF4-FFF2-40B4-BE49-F238E27FC236}">
                <a16:creationId xmlns:a16="http://schemas.microsoft.com/office/drawing/2014/main" id="{BE94E27D-DD9F-CBA4-F92D-FC26513C588F}"/>
              </a:ext>
            </a:extLst>
          </p:cNvPr>
          <p:cNvSpPr/>
          <p:nvPr/>
        </p:nvSpPr>
        <p:spPr>
          <a:xfrm>
            <a:off x="3696561" y="3302989"/>
            <a:ext cx="7315199" cy="4055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34854DB-1AF4-BC4B-E5DF-2ADB86681D48}"/>
              </a:ext>
            </a:extLst>
          </p:cNvPr>
          <p:cNvSpPr/>
          <p:nvPr/>
        </p:nvSpPr>
        <p:spPr>
          <a:xfrm>
            <a:off x="3782593" y="3352150"/>
            <a:ext cx="1216741" cy="307257"/>
          </a:xfrm>
          <a:prstGeom prst="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Obj 0 read</a:t>
            </a:r>
          </a:p>
        </p:txBody>
      </p:sp>
      <p:sp>
        <p:nvSpPr>
          <p:cNvPr id="7" name="Rectangle 6">
            <a:extLst>
              <a:ext uri="{FF2B5EF4-FFF2-40B4-BE49-F238E27FC236}">
                <a16:creationId xmlns:a16="http://schemas.microsoft.com/office/drawing/2014/main" id="{2E579E56-266A-1A8D-F117-1AB909995232}"/>
              </a:ext>
            </a:extLst>
          </p:cNvPr>
          <p:cNvSpPr/>
          <p:nvPr/>
        </p:nvSpPr>
        <p:spPr>
          <a:xfrm>
            <a:off x="5085366" y="3352149"/>
            <a:ext cx="1216741" cy="307257"/>
          </a:xfrm>
          <a:prstGeom prst="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Obj 1 read</a:t>
            </a:r>
          </a:p>
        </p:txBody>
      </p:sp>
      <p:sp>
        <p:nvSpPr>
          <p:cNvPr id="8" name="Rectangle 7">
            <a:extLst>
              <a:ext uri="{FF2B5EF4-FFF2-40B4-BE49-F238E27FC236}">
                <a16:creationId xmlns:a16="http://schemas.microsoft.com/office/drawing/2014/main" id="{50D7F67B-AF62-C2D6-A03D-9AB8DC1380A0}"/>
              </a:ext>
            </a:extLst>
          </p:cNvPr>
          <p:cNvSpPr/>
          <p:nvPr/>
        </p:nvSpPr>
        <p:spPr>
          <a:xfrm>
            <a:off x="6388141" y="3352149"/>
            <a:ext cx="1216741" cy="307257"/>
          </a:xfrm>
          <a:prstGeom prst="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Obj 0 read</a:t>
            </a:r>
          </a:p>
        </p:txBody>
      </p:sp>
      <p:sp>
        <p:nvSpPr>
          <p:cNvPr id="9" name="Rectangle 8">
            <a:extLst>
              <a:ext uri="{FF2B5EF4-FFF2-40B4-BE49-F238E27FC236}">
                <a16:creationId xmlns:a16="http://schemas.microsoft.com/office/drawing/2014/main" id="{51D95EAD-EF69-0750-4183-2173828903B7}"/>
              </a:ext>
            </a:extLst>
          </p:cNvPr>
          <p:cNvSpPr/>
          <p:nvPr/>
        </p:nvSpPr>
        <p:spPr>
          <a:xfrm>
            <a:off x="7690915" y="3352149"/>
            <a:ext cx="1216741" cy="307257"/>
          </a:xfrm>
          <a:prstGeom prst="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Obj 2 read</a:t>
            </a:r>
          </a:p>
        </p:txBody>
      </p:sp>
      <p:sp>
        <p:nvSpPr>
          <p:cNvPr id="15" name="Rectangle 14">
            <a:extLst>
              <a:ext uri="{FF2B5EF4-FFF2-40B4-BE49-F238E27FC236}">
                <a16:creationId xmlns:a16="http://schemas.microsoft.com/office/drawing/2014/main" id="{99BF25CF-0C31-6CAA-9670-BFDBB305709E}"/>
              </a:ext>
            </a:extLst>
          </p:cNvPr>
          <p:cNvSpPr/>
          <p:nvPr/>
        </p:nvSpPr>
        <p:spPr>
          <a:xfrm>
            <a:off x="8981398" y="3352148"/>
            <a:ext cx="1926138" cy="307257"/>
          </a:xfrm>
          <a:prstGeom prst="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a:t>
            </a:r>
          </a:p>
        </p:txBody>
      </p:sp>
      <p:sp>
        <p:nvSpPr>
          <p:cNvPr id="17" name="Left Brace 16">
            <a:extLst>
              <a:ext uri="{FF2B5EF4-FFF2-40B4-BE49-F238E27FC236}">
                <a16:creationId xmlns:a16="http://schemas.microsoft.com/office/drawing/2014/main" id="{3058B707-8FA8-D127-9BDC-3099F8DADE3A}"/>
              </a:ext>
            </a:extLst>
          </p:cNvPr>
          <p:cNvSpPr/>
          <p:nvPr/>
        </p:nvSpPr>
        <p:spPr>
          <a:xfrm rot="5400000">
            <a:off x="7281354" y="-570922"/>
            <a:ext cx="167737" cy="734223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2F7564B0-3ED6-8F8A-2C2D-8EF785378D65}"/>
              </a:ext>
            </a:extLst>
          </p:cNvPr>
          <p:cNvSpPr txBox="1"/>
          <p:nvPr/>
        </p:nvSpPr>
        <p:spPr>
          <a:xfrm>
            <a:off x="6941206" y="2663892"/>
            <a:ext cx="8357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CPU $</a:t>
            </a:r>
          </a:p>
        </p:txBody>
      </p:sp>
      <p:sp>
        <p:nvSpPr>
          <p:cNvPr id="28" name="TextBox 27">
            <a:extLst>
              <a:ext uri="{FF2B5EF4-FFF2-40B4-BE49-F238E27FC236}">
                <a16:creationId xmlns:a16="http://schemas.microsoft.com/office/drawing/2014/main" id="{D66ADEE1-8AD7-61DA-50D2-A3E2091DEBEA}"/>
              </a:ext>
            </a:extLst>
          </p:cNvPr>
          <p:cNvSpPr txBox="1"/>
          <p:nvPr/>
        </p:nvSpPr>
        <p:spPr>
          <a:xfrm>
            <a:off x="3591034" y="2198413"/>
            <a:ext cx="577192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Simulating for on-demand instances:</a:t>
            </a:r>
          </a:p>
        </p:txBody>
      </p:sp>
      <p:sp>
        <p:nvSpPr>
          <p:cNvPr id="3" name="Slide Number Placeholder 2">
            <a:extLst>
              <a:ext uri="{FF2B5EF4-FFF2-40B4-BE49-F238E27FC236}">
                <a16:creationId xmlns:a16="http://schemas.microsoft.com/office/drawing/2014/main" id="{08A20225-6000-11D5-F7CC-75DE88F5DB63}"/>
              </a:ext>
            </a:extLst>
          </p:cNvPr>
          <p:cNvSpPr>
            <a:spLocks noGrp="1"/>
          </p:cNvSpPr>
          <p:nvPr>
            <p:ph type="sldNum" sz="quarter" idx="12"/>
          </p:nvPr>
        </p:nvSpPr>
        <p:spPr/>
        <p:txBody>
          <a:bodyPr/>
          <a:lstStyle/>
          <a:p>
            <a:fld id="{330EA680-D336-4FF7-8B7A-9848BB0A1C32}" type="slidenum">
              <a:rPr lang="en-US" smtClean="0"/>
              <a:t>21</a:t>
            </a:fld>
            <a:endParaRPr lang="en-US"/>
          </a:p>
        </p:txBody>
      </p:sp>
    </p:spTree>
    <p:extLst>
      <p:ext uri="{BB962C8B-B14F-4D97-AF65-F5344CB8AC3E}">
        <p14:creationId xmlns:p14="http://schemas.microsoft.com/office/powerpoint/2010/main" val="296336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4FDD7-E8D3-B5A3-A99F-B04E8D7F51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703C52-C2AC-20AF-14DC-116A9973B5CF}"/>
              </a:ext>
            </a:extLst>
          </p:cNvPr>
          <p:cNvSpPr>
            <a:spLocks noGrp="1"/>
          </p:cNvSpPr>
          <p:nvPr>
            <p:ph type="title"/>
          </p:nvPr>
        </p:nvSpPr>
        <p:spPr/>
        <p:txBody>
          <a:bodyPr/>
          <a:lstStyle/>
          <a:p>
            <a:r>
              <a:rPr lang="en-US" dirty="0"/>
              <a:t>Methodology</a:t>
            </a:r>
            <a:br>
              <a:rPr lang="en-US" dirty="0"/>
            </a:br>
            <a:r>
              <a:rPr lang="en-US" dirty="0">
                <a:solidFill>
                  <a:schemeClr val="bg2">
                    <a:lumMod val="49000"/>
                  </a:schemeClr>
                </a:solidFill>
              </a:rPr>
              <a:t>Simulate ~100 SNIA IBM Cloud Traces</a:t>
            </a:r>
          </a:p>
        </p:txBody>
      </p:sp>
      <p:sp>
        <p:nvSpPr>
          <p:cNvPr id="4" name="Rectangle 3">
            <a:extLst>
              <a:ext uri="{FF2B5EF4-FFF2-40B4-BE49-F238E27FC236}">
                <a16:creationId xmlns:a16="http://schemas.microsoft.com/office/drawing/2014/main" id="{3B9FFCF3-6813-0DD6-2FBB-7E8E5FC8D4AB}"/>
              </a:ext>
            </a:extLst>
          </p:cNvPr>
          <p:cNvSpPr/>
          <p:nvPr/>
        </p:nvSpPr>
        <p:spPr>
          <a:xfrm>
            <a:off x="580471" y="2841748"/>
            <a:ext cx="2077064" cy="21753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dirty="0"/>
              <a:t>Trace 1: </a:t>
            </a:r>
          </a:p>
          <a:p>
            <a:r>
              <a:rPr lang="en-US" dirty="0"/>
              <a:t>Obj 0 read at t=13</a:t>
            </a:r>
          </a:p>
          <a:p>
            <a:r>
              <a:rPr lang="en-US" dirty="0"/>
              <a:t>Obj 1 read at t=100</a:t>
            </a:r>
          </a:p>
          <a:p>
            <a:r>
              <a:rPr lang="en-US" dirty="0"/>
              <a:t>Obj 0 read at t=170</a:t>
            </a:r>
          </a:p>
          <a:p>
            <a:r>
              <a:rPr lang="en-US" dirty="0"/>
              <a:t>Obj 2 read at t=400</a:t>
            </a:r>
          </a:p>
          <a:p>
            <a:r>
              <a:rPr lang="en-US" dirty="0"/>
              <a:t>...</a:t>
            </a:r>
          </a:p>
        </p:txBody>
      </p:sp>
      <p:sp>
        <p:nvSpPr>
          <p:cNvPr id="5" name="Rectangle 4">
            <a:extLst>
              <a:ext uri="{FF2B5EF4-FFF2-40B4-BE49-F238E27FC236}">
                <a16:creationId xmlns:a16="http://schemas.microsoft.com/office/drawing/2014/main" id="{DE2AC1B8-E9B5-7404-C73E-B9F1C3E488F8}"/>
              </a:ext>
            </a:extLst>
          </p:cNvPr>
          <p:cNvSpPr/>
          <p:nvPr/>
        </p:nvSpPr>
        <p:spPr>
          <a:xfrm>
            <a:off x="3696561" y="3302989"/>
            <a:ext cx="7315199" cy="4055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3DDF554-A79E-0A9F-1735-77A4AD2EB3AC}"/>
              </a:ext>
            </a:extLst>
          </p:cNvPr>
          <p:cNvSpPr/>
          <p:nvPr/>
        </p:nvSpPr>
        <p:spPr>
          <a:xfrm>
            <a:off x="3782593" y="3352150"/>
            <a:ext cx="1216741" cy="307257"/>
          </a:xfrm>
          <a:prstGeom prst="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Obj 0 read</a:t>
            </a:r>
          </a:p>
        </p:txBody>
      </p:sp>
      <p:sp>
        <p:nvSpPr>
          <p:cNvPr id="7" name="Rectangle 6">
            <a:extLst>
              <a:ext uri="{FF2B5EF4-FFF2-40B4-BE49-F238E27FC236}">
                <a16:creationId xmlns:a16="http://schemas.microsoft.com/office/drawing/2014/main" id="{8C879F22-C29D-F5B3-CE05-FFE38FE4611B}"/>
              </a:ext>
            </a:extLst>
          </p:cNvPr>
          <p:cNvSpPr/>
          <p:nvPr/>
        </p:nvSpPr>
        <p:spPr>
          <a:xfrm>
            <a:off x="5085366" y="3352149"/>
            <a:ext cx="1216741" cy="307257"/>
          </a:xfrm>
          <a:prstGeom prst="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Obj 1 read</a:t>
            </a:r>
          </a:p>
        </p:txBody>
      </p:sp>
      <p:sp>
        <p:nvSpPr>
          <p:cNvPr id="8" name="Rectangle 7">
            <a:extLst>
              <a:ext uri="{FF2B5EF4-FFF2-40B4-BE49-F238E27FC236}">
                <a16:creationId xmlns:a16="http://schemas.microsoft.com/office/drawing/2014/main" id="{90E61FF8-1637-84ED-874A-E415981BF174}"/>
              </a:ext>
            </a:extLst>
          </p:cNvPr>
          <p:cNvSpPr/>
          <p:nvPr/>
        </p:nvSpPr>
        <p:spPr>
          <a:xfrm>
            <a:off x="6388141" y="3352149"/>
            <a:ext cx="1216741" cy="307257"/>
          </a:xfrm>
          <a:prstGeom prst="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Obj 0 read</a:t>
            </a:r>
          </a:p>
        </p:txBody>
      </p:sp>
      <p:sp>
        <p:nvSpPr>
          <p:cNvPr id="9" name="Rectangle 8">
            <a:extLst>
              <a:ext uri="{FF2B5EF4-FFF2-40B4-BE49-F238E27FC236}">
                <a16:creationId xmlns:a16="http://schemas.microsoft.com/office/drawing/2014/main" id="{89C75A1E-6584-3AFA-C700-D3F3712655CE}"/>
              </a:ext>
            </a:extLst>
          </p:cNvPr>
          <p:cNvSpPr/>
          <p:nvPr/>
        </p:nvSpPr>
        <p:spPr>
          <a:xfrm>
            <a:off x="7690915" y="3352149"/>
            <a:ext cx="1216741" cy="307257"/>
          </a:xfrm>
          <a:prstGeom prst="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Obj 2 read</a:t>
            </a:r>
          </a:p>
        </p:txBody>
      </p:sp>
      <p:sp>
        <p:nvSpPr>
          <p:cNvPr id="10" name="Rectangle 9">
            <a:extLst>
              <a:ext uri="{FF2B5EF4-FFF2-40B4-BE49-F238E27FC236}">
                <a16:creationId xmlns:a16="http://schemas.microsoft.com/office/drawing/2014/main" id="{AC7982D8-5533-2EB3-AAC4-F055AF65702C}"/>
              </a:ext>
            </a:extLst>
          </p:cNvPr>
          <p:cNvSpPr/>
          <p:nvPr/>
        </p:nvSpPr>
        <p:spPr>
          <a:xfrm>
            <a:off x="3740495" y="5436702"/>
            <a:ext cx="7774857" cy="4055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06FE77A-B497-633A-D6C2-561D1EAFC1FC}"/>
              </a:ext>
            </a:extLst>
          </p:cNvPr>
          <p:cNvSpPr/>
          <p:nvPr/>
        </p:nvSpPr>
        <p:spPr>
          <a:xfrm>
            <a:off x="3826528" y="5485863"/>
            <a:ext cx="1216741" cy="307257"/>
          </a:xfrm>
          <a:prstGeom prst="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Obj 0 read</a:t>
            </a:r>
          </a:p>
        </p:txBody>
      </p:sp>
      <p:sp>
        <p:nvSpPr>
          <p:cNvPr id="12" name="Rectangle 11">
            <a:extLst>
              <a:ext uri="{FF2B5EF4-FFF2-40B4-BE49-F238E27FC236}">
                <a16:creationId xmlns:a16="http://schemas.microsoft.com/office/drawing/2014/main" id="{8F111BEA-20DC-D55C-206A-95A36D997205}"/>
              </a:ext>
            </a:extLst>
          </p:cNvPr>
          <p:cNvSpPr/>
          <p:nvPr/>
        </p:nvSpPr>
        <p:spPr>
          <a:xfrm>
            <a:off x="5571752" y="5485862"/>
            <a:ext cx="1216741" cy="307257"/>
          </a:xfrm>
          <a:prstGeom prst="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Obj 1 read</a:t>
            </a:r>
          </a:p>
        </p:txBody>
      </p:sp>
      <p:sp>
        <p:nvSpPr>
          <p:cNvPr id="13" name="Rectangle 12">
            <a:extLst>
              <a:ext uri="{FF2B5EF4-FFF2-40B4-BE49-F238E27FC236}">
                <a16:creationId xmlns:a16="http://schemas.microsoft.com/office/drawing/2014/main" id="{1790B142-551F-71F9-DEEF-812DE8A291A3}"/>
              </a:ext>
            </a:extLst>
          </p:cNvPr>
          <p:cNvSpPr/>
          <p:nvPr/>
        </p:nvSpPr>
        <p:spPr>
          <a:xfrm>
            <a:off x="7071173" y="5485862"/>
            <a:ext cx="1216741" cy="307257"/>
          </a:xfrm>
          <a:prstGeom prst="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Obj 0 read</a:t>
            </a:r>
          </a:p>
        </p:txBody>
      </p:sp>
      <p:sp>
        <p:nvSpPr>
          <p:cNvPr id="14" name="Rectangle 13">
            <a:extLst>
              <a:ext uri="{FF2B5EF4-FFF2-40B4-BE49-F238E27FC236}">
                <a16:creationId xmlns:a16="http://schemas.microsoft.com/office/drawing/2014/main" id="{1B581D99-5AD3-02ED-CEC7-4EFE89CE055E}"/>
              </a:ext>
            </a:extLst>
          </p:cNvPr>
          <p:cNvSpPr/>
          <p:nvPr/>
        </p:nvSpPr>
        <p:spPr>
          <a:xfrm>
            <a:off x="9516946" y="5485862"/>
            <a:ext cx="1216741" cy="307257"/>
          </a:xfrm>
          <a:prstGeom prst="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Obj 2 read</a:t>
            </a:r>
          </a:p>
        </p:txBody>
      </p:sp>
      <p:sp>
        <p:nvSpPr>
          <p:cNvPr id="15" name="Rectangle 14">
            <a:extLst>
              <a:ext uri="{FF2B5EF4-FFF2-40B4-BE49-F238E27FC236}">
                <a16:creationId xmlns:a16="http://schemas.microsoft.com/office/drawing/2014/main" id="{290BF2EF-493A-4C8C-463F-163CF84361FE}"/>
              </a:ext>
            </a:extLst>
          </p:cNvPr>
          <p:cNvSpPr/>
          <p:nvPr/>
        </p:nvSpPr>
        <p:spPr>
          <a:xfrm>
            <a:off x="8981398" y="3352148"/>
            <a:ext cx="1926138" cy="307257"/>
          </a:xfrm>
          <a:prstGeom prst="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a:t>
            </a:r>
          </a:p>
        </p:txBody>
      </p:sp>
      <p:sp>
        <p:nvSpPr>
          <p:cNvPr id="16" name="Rectangle 15">
            <a:extLst>
              <a:ext uri="{FF2B5EF4-FFF2-40B4-BE49-F238E27FC236}">
                <a16:creationId xmlns:a16="http://schemas.microsoft.com/office/drawing/2014/main" id="{5C075A9F-0401-117A-2664-F68C3C7AFD0E}"/>
              </a:ext>
            </a:extLst>
          </p:cNvPr>
          <p:cNvSpPr/>
          <p:nvPr/>
        </p:nvSpPr>
        <p:spPr>
          <a:xfrm>
            <a:off x="10868881" y="5485861"/>
            <a:ext cx="598293" cy="307257"/>
          </a:xfrm>
          <a:prstGeom prst="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a:t>
            </a:r>
          </a:p>
        </p:txBody>
      </p:sp>
      <p:sp>
        <p:nvSpPr>
          <p:cNvPr id="17" name="Left Brace 16">
            <a:extLst>
              <a:ext uri="{FF2B5EF4-FFF2-40B4-BE49-F238E27FC236}">
                <a16:creationId xmlns:a16="http://schemas.microsoft.com/office/drawing/2014/main" id="{8D5AFC0E-C982-73DB-9C97-000ED4498930}"/>
              </a:ext>
            </a:extLst>
          </p:cNvPr>
          <p:cNvSpPr/>
          <p:nvPr/>
        </p:nvSpPr>
        <p:spPr>
          <a:xfrm rot="5400000">
            <a:off x="7281354" y="-570922"/>
            <a:ext cx="167737" cy="734223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056956BB-B418-FEEB-DEB3-4E50EADCF999}"/>
              </a:ext>
            </a:extLst>
          </p:cNvPr>
          <p:cNvSpPr txBox="1"/>
          <p:nvPr/>
        </p:nvSpPr>
        <p:spPr>
          <a:xfrm>
            <a:off x="6941206" y="2663892"/>
            <a:ext cx="8357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CPU $</a:t>
            </a:r>
          </a:p>
        </p:txBody>
      </p:sp>
      <p:sp>
        <p:nvSpPr>
          <p:cNvPr id="19" name="Left Brace 18">
            <a:extLst>
              <a:ext uri="{FF2B5EF4-FFF2-40B4-BE49-F238E27FC236}">
                <a16:creationId xmlns:a16="http://schemas.microsoft.com/office/drawing/2014/main" id="{7F6F85E8-84E1-A46C-E83D-1930653E64AE}"/>
              </a:ext>
            </a:extLst>
          </p:cNvPr>
          <p:cNvSpPr/>
          <p:nvPr/>
        </p:nvSpPr>
        <p:spPr>
          <a:xfrm rot="5400000">
            <a:off x="4403856" y="4619417"/>
            <a:ext cx="180030" cy="1339599"/>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66D87A92-CEEC-D042-FD43-96A7131D51B1}"/>
              </a:ext>
            </a:extLst>
          </p:cNvPr>
          <p:cNvSpPr txBox="1"/>
          <p:nvPr/>
        </p:nvSpPr>
        <p:spPr>
          <a:xfrm>
            <a:off x="4023172" y="4834476"/>
            <a:ext cx="8357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CPU $</a:t>
            </a:r>
          </a:p>
        </p:txBody>
      </p:sp>
      <p:sp>
        <p:nvSpPr>
          <p:cNvPr id="21" name="Left Brace 20">
            <a:extLst>
              <a:ext uri="{FF2B5EF4-FFF2-40B4-BE49-F238E27FC236}">
                <a16:creationId xmlns:a16="http://schemas.microsoft.com/office/drawing/2014/main" id="{2CCCB9B1-2F90-BBFD-3078-0564033B6AFF}"/>
              </a:ext>
            </a:extLst>
          </p:cNvPr>
          <p:cNvSpPr/>
          <p:nvPr/>
        </p:nvSpPr>
        <p:spPr>
          <a:xfrm rot="5400000">
            <a:off x="6151072" y="4629717"/>
            <a:ext cx="176050" cy="13396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FC7EFCBC-0596-0CD6-C7B1-30827A9C4657}"/>
              </a:ext>
            </a:extLst>
          </p:cNvPr>
          <p:cNvSpPr txBox="1"/>
          <p:nvPr/>
        </p:nvSpPr>
        <p:spPr>
          <a:xfrm>
            <a:off x="5768397" y="4846765"/>
            <a:ext cx="8357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CPU $</a:t>
            </a:r>
          </a:p>
        </p:txBody>
      </p:sp>
      <p:sp>
        <p:nvSpPr>
          <p:cNvPr id="23" name="Left Brace 22">
            <a:extLst>
              <a:ext uri="{FF2B5EF4-FFF2-40B4-BE49-F238E27FC236}">
                <a16:creationId xmlns:a16="http://schemas.microsoft.com/office/drawing/2014/main" id="{DA896EB1-1A23-03CC-D8ED-BEF5BF0953DF}"/>
              </a:ext>
            </a:extLst>
          </p:cNvPr>
          <p:cNvSpPr/>
          <p:nvPr/>
        </p:nvSpPr>
        <p:spPr>
          <a:xfrm rot="5400000">
            <a:off x="7666935" y="4625564"/>
            <a:ext cx="167742" cy="1339599"/>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5DA4720B-DE95-CB68-99D9-A8BEED1A0F23}"/>
              </a:ext>
            </a:extLst>
          </p:cNvPr>
          <p:cNvSpPr txBox="1"/>
          <p:nvPr/>
        </p:nvSpPr>
        <p:spPr>
          <a:xfrm>
            <a:off x="7280107" y="4846766"/>
            <a:ext cx="8357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CPU $</a:t>
            </a:r>
          </a:p>
        </p:txBody>
      </p:sp>
      <p:sp>
        <p:nvSpPr>
          <p:cNvPr id="25" name="Left Brace 24">
            <a:extLst>
              <a:ext uri="{FF2B5EF4-FFF2-40B4-BE49-F238E27FC236}">
                <a16:creationId xmlns:a16="http://schemas.microsoft.com/office/drawing/2014/main" id="{41162865-385B-8FA4-FBF7-C92820943389}"/>
              </a:ext>
            </a:extLst>
          </p:cNvPr>
          <p:cNvSpPr/>
          <p:nvPr/>
        </p:nvSpPr>
        <p:spPr>
          <a:xfrm rot="5400000">
            <a:off x="10112708" y="4625563"/>
            <a:ext cx="167744" cy="13396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A61DC7DD-D700-643A-4926-52B0D9041D00}"/>
              </a:ext>
            </a:extLst>
          </p:cNvPr>
          <p:cNvSpPr txBox="1"/>
          <p:nvPr/>
        </p:nvSpPr>
        <p:spPr>
          <a:xfrm>
            <a:off x="9725880" y="4846764"/>
            <a:ext cx="8357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CPU $</a:t>
            </a:r>
          </a:p>
        </p:txBody>
      </p:sp>
      <p:sp>
        <p:nvSpPr>
          <p:cNvPr id="28" name="TextBox 27">
            <a:extLst>
              <a:ext uri="{FF2B5EF4-FFF2-40B4-BE49-F238E27FC236}">
                <a16:creationId xmlns:a16="http://schemas.microsoft.com/office/drawing/2014/main" id="{AECBF219-CAAA-7400-5382-61BB3915EAB0}"/>
              </a:ext>
            </a:extLst>
          </p:cNvPr>
          <p:cNvSpPr txBox="1"/>
          <p:nvPr/>
        </p:nvSpPr>
        <p:spPr>
          <a:xfrm>
            <a:off x="3591034" y="2198413"/>
            <a:ext cx="577192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Simulating for on-demand instances:</a:t>
            </a:r>
          </a:p>
        </p:txBody>
      </p:sp>
      <p:sp>
        <p:nvSpPr>
          <p:cNvPr id="29" name="TextBox 28">
            <a:extLst>
              <a:ext uri="{FF2B5EF4-FFF2-40B4-BE49-F238E27FC236}">
                <a16:creationId xmlns:a16="http://schemas.microsoft.com/office/drawing/2014/main" id="{F7DA91F8-B2AF-B909-5769-75A4C21715B1}"/>
              </a:ext>
            </a:extLst>
          </p:cNvPr>
          <p:cNvSpPr txBox="1"/>
          <p:nvPr/>
        </p:nvSpPr>
        <p:spPr>
          <a:xfrm>
            <a:off x="3713654" y="4379309"/>
            <a:ext cx="577192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Simulating for serverless functions:</a:t>
            </a:r>
          </a:p>
        </p:txBody>
      </p:sp>
      <p:sp>
        <p:nvSpPr>
          <p:cNvPr id="3" name="Slide Number Placeholder 2">
            <a:extLst>
              <a:ext uri="{FF2B5EF4-FFF2-40B4-BE49-F238E27FC236}">
                <a16:creationId xmlns:a16="http://schemas.microsoft.com/office/drawing/2014/main" id="{036E82C8-189F-8282-1E08-C75B6F1117FC}"/>
              </a:ext>
            </a:extLst>
          </p:cNvPr>
          <p:cNvSpPr>
            <a:spLocks noGrp="1"/>
          </p:cNvSpPr>
          <p:nvPr>
            <p:ph type="sldNum" sz="quarter" idx="12"/>
          </p:nvPr>
        </p:nvSpPr>
        <p:spPr/>
        <p:txBody>
          <a:bodyPr/>
          <a:lstStyle/>
          <a:p>
            <a:fld id="{330EA680-D336-4FF7-8B7A-9848BB0A1C32}" type="slidenum">
              <a:rPr lang="en-US" smtClean="0"/>
              <a:t>22</a:t>
            </a:fld>
            <a:endParaRPr lang="en-US"/>
          </a:p>
        </p:txBody>
      </p:sp>
    </p:spTree>
    <p:extLst>
      <p:ext uri="{BB962C8B-B14F-4D97-AF65-F5344CB8AC3E}">
        <p14:creationId xmlns:p14="http://schemas.microsoft.com/office/powerpoint/2010/main" val="2818487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AFF55-B8F9-1924-9268-E466DDD86AA1}"/>
              </a:ext>
            </a:extLst>
          </p:cNvPr>
          <p:cNvSpPr>
            <a:spLocks noGrp="1"/>
          </p:cNvSpPr>
          <p:nvPr>
            <p:ph type="title"/>
          </p:nvPr>
        </p:nvSpPr>
        <p:spPr/>
        <p:txBody>
          <a:bodyPr/>
          <a:lstStyle/>
          <a:p>
            <a:r>
              <a:rPr lang="en-US" dirty="0"/>
              <a:t>On-Demand Instances</a:t>
            </a:r>
          </a:p>
        </p:txBody>
      </p:sp>
      <p:pic>
        <p:nvPicPr>
          <p:cNvPr id="5" name="Content Placeholder 4" descr="A group of clouds with different colored clouds&#10;&#10;AI-generated content may be incorrect.">
            <a:extLst>
              <a:ext uri="{FF2B5EF4-FFF2-40B4-BE49-F238E27FC236}">
                <a16:creationId xmlns:a16="http://schemas.microsoft.com/office/drawing/2014/main" id="{C01ADAC5-6649-C636-E34C-E3B0D11601B4}"/>
              </a:ext>
            </a:extLst>
          </p:cNvPr>
          <p:cNvPicPr>
            <a:picLocks noGrp="1" noChangeAspect="1"/>
          </p:cNvPicPr>
          <p:nvPr>
            <p:ph idx="1"/>
          </p:nvPr>
        </p:nvPicPr>
        <p:blipFill>
          <a:blip r:embed="rId2"/>
          <a:srcRect l="3366" t="3581" r="3960" b="5510"/>
          <a:stretch>
            <a:fillRect/>
          </a:stretch>
        </p:blipFill>
        <p:spPr>
          <a:xfrm>
            <a:off x="3821575" y="2374086"/>
            <a:ext cx="4519496" cy="3186550"/>
          </a:xfrm>
          <a:prstGeom prst="rect">
            <a:avLst/>
          </a:prstGeom>
        </p:spPr>
      </p:pic>
      <p:sp>
        <p:nvSpPr>
          <p:cNvPr id="3" name="Slide Number Placeholder 2">
            <a:extLst>
              <a:ext uri="{FF2B5EF4-FFF2-40B4-BE49-F238E27FC236}">
                <a16:creationId xmlns:a16="http://schemas.microsoft.com/office/drawing/2014/main" id="{FAD77015-FCCC-4A92-AA85-746B4EAA8025}"/>
              </a:ext>
            </a:extLst>
          </p:cNvPr>
          <p:cNvSpPr>
            <a:spLocks noGrp="1"/>
          </p:cNvSpPr>
          <p:nvPr>
            <p:ph type="sldNum" sz="quarter" idx="12"/>
          </p:nvPr>
        </p:nvSpPr>
        <p:spPr/>
        <p:txBody>
          <a:bodyPr/>
          <a:lstStyle/>
          <a:p>
            <a:fld id="{330EA680-D336-4FF7-8B7A-9848BB0A1C32}" type="slidenum">
              <a:rPr lang="en-US" smtClean="0"/>
              <a:t>23</a:t>
            </a:fld>
            <a:endParaRPr lang="en-US"/>
          </a:p>
        </p:txBody>
      </p:sp>
    </p:spTree>
    <p:extLst>
      <p:ext uri="{BB962C8B-B14F-4D97-AF65-F5344CB8AC3E}">
        <p14:creationId xmlns:p14="http://schemas.microsoft.com/office/powerpoint/2010/main" val="1251947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84CF0-F191-47A1-39C9-0A6430ACDC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B4E468-827F-CB2F-DDA9-9FBBCEBBB157}"/>
              </a:ext>
            </a:extLst>
          </p:cNvPr>
          <p:cNvSpPr>
            <a:spLocks noGrp="1"/>
          </p:cNvSpPr>
          <p:nvPr>
            <p:ph type="title"/>
          </p:nvPr>
        </p:nvSpPr>
        <p:spPr/>
        <p:txBody>
          <a:bodyPr>
            <a:normAutofit fontScale="90000"/>
          </a:bodyPr>
          <a:lstStyle/>
          <a:p>
            <a:pPr algn="ctr"/>
            <a:r>
              <a:rPr lang="en-US" sz="4800" dirty="0"/>
              <a:t>Can Paying for Storage Beat Free Networking in Cloud Bursting?</a:t>
            </a:r>
          </a:p>
        </p:txBody>
      </p:sp>
      <p:sp>
        <p:nvSpPr>
          <p:cNvPr id="3" name="Content Placeholder 2">
            <a:extLst>
              <a:ext uri="{FF2B5EF4-FFF2-40B4-BE49-F238E27FC236}">
                <a16:creationId xmlns:a16="http://schemas.microsoft.com/office/drawing/2014/main" id="{24A67BA5-E178-A365-AC17-6C3413C549C4}"/>
              </a:ext>
            </a:extLst>
          </p:cNvPr>
          <p:cNvSpPr>
            <a:spLocks noGrp="1"/>
          </p:cNvSpPr>
          <p:nvPr>
            <p:ph idx="1"/>
          </p:nvPr>
        </p:nvSpPr>
        <p:spPr>
          <a:xfrm>
            <a:off x="838200" y="1825625"/>
            <a:ext cx="5255342" cy="4265306"/>
          </a:xfrm>
        </p:spPr>
        <p:txBody>
          <a:bodyPr vert="horz" lIns="91440" tIns="45720" rIns="91440" bIns="45720" rtlCol="0" anchor="t">
            <a:normAutofit/>
          </a:bodyPr>
          <a:lstStyle/>
          <a:p>
            <a:pPr marL="0" indent="0">
              <a:buNone/>
            </a:pPr>
            <a:r>
              <a:rPr lang="en-US" b="1" dirty="0"/>
              <a:t>Absolutely</a:t>
            </a:r>
            <a:endParaRPr lang="en-US" dirty="0"/>
          </a:p>
          <a:p>
            <a:pPr marL="0" indent="0">
              <a:buNone/>
            </a:pPr>
            <a:r>
              <a:rPr lang="en-US" i="1" dirty="0">
                <a:solidFill>
                  <a:srgbClr val="FF0000"/>
                </a:solidFill>
              </a:rPr>
              <a:t>Cache-all</a:t>
            </a:r>
            <a:r>
              <a:rPr lang="en-US" dirty="0">
                <a:solidFill>
                  <a:srgbClr val="FF0000"/>
                </a:solidFill>
              </a:rPr>
              <a:t> is too permissive </a:t>
            </a:r>
          </a:p>
        </p:txBody>
      </p:sp>
      <p:sp>
        <p:nvSpPr>
          <p:cNvPr id="5" name="Slide Number Placeholder 4">
            <a:extLst>
              <a:ext uri="{FF2B5EF4-FFF2-40B4-BE49-F238E27FC236}">
                <a16:creationId xmlns:a16="http://schemas.microsoft.com/office/drawing/2014/main" id="{8CFCBAF7-B0E2-7F54-442E-CB1C5EA9DB4A}"/>
              </a:ext>
            </a:extLst>
          </p:cNvPr>
          <p:cNvSpPr>
            <a:spLocks noGrp="1"/>
          </p:cNvSpPr>
          <p:nvPr>
            <p:ph type="sldNum" sz="quarter" idx="12"/>
          </p:nvPr>
        </p:nvSpPr>
        <p:spPr/>
        <p:txBody>
          <a:bodyPr/>
          <a:lstStyle/>
          <a:p>
            <a:fld id="{330EA680-D336-4FF7-8B7A-9848BB0A1C32}" type="slidenum">
              <a:rPr lang="en-US" smtClean="0"/>
              <a:t>24</a:t>
            </a:fld>
            <a:endParaRPr lang="en-US"/>
          </a:p>
        </p:txBody>
      </p:sp>
      <p:pic>
        <p:nvPicPr>
          <p:cNvPr id="6" name="Picture 5" descr="A graph with green and purple lines&#10;&#10;AI-generated content may be incorrect.">
            <a:extLst>
              <a:ext uri="{FF2B5EF4-FFF2-40B4-BE49-F238E27FC236}">
                <a16:creationId xmlns:a16="http://schemas.microsoft.com/office/drawing/2014/main" id="{9A6B1C70-7474-6EDD-0C52-902F52B4DD0A}"/>
              </a:ext>
            </a:extLst>
          </p:cNvPr>
          <p:cNvPicPr>
            <a:picLocks noChangeAspect="1"/>
          </p:cNvPicPr>
          <p:nvPr/>
        </p:nvPicPr>
        <p:blipFill>
          <a:blip r:embed="rId3"/>
          <a:stretch>
            <a:fillRect/>
          </a:stretch>
        </p:blipFill>
        <p:spPr>
          <a:xfrm>
            <a:off x="6093542" y="2892875"/>
            <a:ext cx="5244924" cy="3600000"/>
          </a:xfrm>
          <a:prstGeom prst="rect">
            <a:avLst/>
          </a:prstGeom>
        </p:spPr>
      </p:pic>
      <p:graphicFrame>
        <p:nvGraphicFramePr>
          <p:cNvPr id="4" name="Chart 3">
            <a:extLst>
              <a:ext uri="{FF2B5EF4-FFF2-40B4-BE49-F238E27FC236}">
                <a16:creationId xmlns:a16="http://schemas.microsoft.com/office/drawing/2014/main" id="{0B0C6E1F-69BA-669E-88A6-2FB285DDB407}"/>
              </a:ext>
            </a:extLst>
          </p:cNvPr>
          <p:cNvGraphicFramePr/>
          <p:nvPr>
            <p:extLst>
              <p:ext uri="{D42A27DB-BD31-4B8C-83A1-F6EECF244321}">
                <p14:modId xmlns:p14="http://schemas.microsoft.com/office/powerpoint/2010/main" val="2577989928"/>
              </p:ext>
            </p:extLst>
          </p:nvPr>
        </p:nvGraphicFramePr>
        <p:xfrm>
          <a:off x="603000" y="3087756"/>
          <a:ext cx="4489173" cy="3268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49991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1F6FC-E36E-1F1F-8D02-C50822AE40AE}"/>
              </a:ext>
            </a:extLst>
          </p:cNvPr>
          <p:cNvSpPr>
            <a:spLocks noGrp="1"/>
          </p:cNvSpPr>
          <p:nvPr>
            <p:ph type="title"/>
          </p:nvPr>
        </p:nvSpPr>
        <p:spPr/>
        <p:txBody>
          <a:bodyPr/>
          <a:lstStyle/>
          <a:p>
            <a:r>
              <a:rPr lang="en-US" dirty="0"/>
              <a:t>Lower-Bound</a:t>
            </a:r>
          </a:p>
        </p:txBody>
      </p:sp>
      <p:pic>
        <p:nvPicPr>
          <p:cNvPr id="5" name="Content Placeholder 4" descr="A graph of a number of logs&#10;&#10;AI-generated content may be incorrect.">
            <a:extLst>
              <a:ext uri="{FF2B5EF4-FFF2-40B4-BE49-F238E27FC236}">
                <a16:creationId xmlns:a16="http://schemas.microsoft.com/office/drawing/2014/main" id="{92AA30F2-E772-C75E-10B0-38D4473081D2}"/>
              </a:ext>
            </a:extLst>
          </p:cNvPr>
          <p:cNvPicPr>
            <a:picLocks noGrp="1" noChangeAspect="1"/>
          </p:cNvPicPr>
          <p:nvPr>
            <p:ph idx="1"/>
          </p:nvPr>
        </p:nvPicPr>
        <p:blipFill>
          <a:blip r:embed="rId2"/>
          <a:stretch>
            <a:fillRect/>
          </a:stretch>
        </p:blipFill>
        <p:spPr>
          <a:xfrm>
            <a:off x="6096000" y="2892875"/>
            <a:ext cx="5234558" cy="3600000"/>
          </a:xfrm>
          <a:prstGeom prst="rect">
            <a:avLst/>
          </a:prstGeom>
        </p:spPr>
      </p:pic>
      <p:sp>
        <p:nvSpPr>
          <p:cNvPr id="4" name="Slide Number Placeholder 3">
            <a:extLst>
              <a:ext uri="{FF2B5EF4-FFF2-40B4-BE49-F238E27FC236}">
                <a16:creationId xmlns:a16="http://schemas.microsoft.com/office/drawing/2014/main" id="{A14BC8DD-D15F-2BBB-576A-245AFA942593}"/>
              </a:ext>
            </a:extLst>
          </p:cNvPr>
          <p:cNvSpPr>
            <a:spLocks noGrp="1"/>
          </p:cNvSpPr>
          <p:nvPr>
            <p:ph type="sldNum" sz="quarter" idx="12"/>
          </p:nvPr>
        </p:nvSpPr>
        <p:spPr/>
        <p:txBody>
          <a:bodyPr/>
          <a:lstStyle/>
          <a:p>
            <a:fld id="{330EA680-D336-4FF7-8B7A-9848BB0A1C32}" type="slidenum">
              <a:rPr lang="en-US" smtClean="0"/>
              <a:t>25</a:t>
            </a:fld>
            <a:endParaRPr lang="en-US"/>
          </a:p>
        </p:txBody>
      </p:sp>
      <p:graphicFrame>
        <p:nvGraphicFramePr>
          <p:cNvPr id="6" name="Chart 10">
            <a:extLst>
              <a:ext uri="{FF2B5EF4-FFF2-40B4-BE49-F238E27FC236}">
                <a16:creationId xmlns:a16="http://schemas.microsoft.com/office/drawing/2014/main" id="{40C53781-C72F-419B-A810-A53CBA64FF69}"/>
              </a:ext>
            </a:extLst>
          </p:cNvPr>
          <p:cNvGraphicFramePr/>
          <p:nvPr>
            <p:extLst>
              <p:ext uri="{D42A27DB-BD31-4B8C-83A1-F6EECF244321}">
                <p14:modId xmlns:p14="http://schemas.microsoft.com/office/powerpoint/2010/main" val="1664716436"/>
              </p:ext>
            </p:extLst>
          </p:nvPr>
        </p:nvGraphicFramePr>
        <p:xfrm>
          <a:off x="671892" y="3087756"/>
          <a:ext cx="4489173" cy="3268594"/>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2">
            <a:extLst>
              <a:ext uri="{FF2B5EF4-FFF2-40B4-BE49-F238E27FC236}">
                <a16:creationId xmlns:a16="http://schemas.microsoft.com/office/drawing/2014/main" id="{420453CA-0A18-4E28-AE9A-B44D0A0515D2}"/>
              </a:ext>
            </a:extLst>
          </p:cNvPr>
          <p:cNvSpPr txBox="1">
            <a:spLocks/>
          </p:cNvSpPr>
          <p:nvPr/>
        </p:nvSpPr>
        <p:spPr>
          <a:xfrm>
            <a:off x="838199" y="1825625"/>
            <a:ext cx="10071847" cy="426530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Compute time only cost, </a:t>
            </a:r>
            <a:r>
              <a:rPr lang="en-US" dirty="0"/>
              <a:t>when objects are cached after first read</a:t>
            </a:r>
          </a:p>
          <a:p>
            <a:pPr marL="0" indent="0">
              <a:buFont typeface="Arial" panose="020B0604020202020204" pitchFamily="34" charset="0"/>
              <a:buNone/>
            </a:pPr>
            <a:r>
              <a:rPr lang="en-US" dirty="0">
                <a:solidFill>
                  <a:srgbClr val="FF0000"/>
                </a:solidFill>
              </a:rPr>
              <a:t> </a:t>
            </a:r>
          </a:p>
        </p:txBody>
      </p:sp>
    </p:spTree>
    <p:extLst>
      <p:ext uri="{BB962C8B-B14F-4D97-AF65-F5344CB8AC3E}">
        <p14:creationId xmlns:p14="http://schemas.microsoft.com/office/powerpoint/2010/main" val="64353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2E0D7-102D-567D-88C7-07C8C35565EE}"/>
              </a:ext>
            </a:extLst>
          </p:cNvPr>
          <p:cNvSpPr>
            <a:spLocks noGrp="1"/>
          </p:cNvSpPr>
          <p:nvPr>
            <p:ph type="title"/>
          </p:nvPr>
        </p:nvSpPr>
        <p:spPr/>
        <p:txBody>
          <a:bodyPr/>
          <a:lstStyle/>
          <a:p>
            <a:r>
              <a:rPr lang="en-US" dirty="0"/>
              <a:t>Filter Based Policy</a:t>
            </a:r>
          </a:p>
        </p:txBody>
      </p:sp>
      <p:sp>
        <p:nvSpPr>
          <p:cNvPr id="3" name="Content Placeholder 2">
            <a:extLst>
              <a:ext uri="{FF2B5EF4-FFF2-40B4-BE49-F238E27FC236}">
                <a16:creationId xmlns:a16="http://schemas.microsoft.com/office/drawing/2014/main" id="{B0093DEF-14EC-093D-3E9E-0CCC35069CB8}"/>
              </a:ext>
            </a:extLst>
          </p:cNvPr>
          <p:cNvSpPr>
            <a:spLocks noGrp="1"/>
          </p:cNvSpPr>
          <p:nvPr>
            <p:ph idx="1"/>
          </p:nvPr>
        </p:nvSpPr>
        <p:spPr>
          <a:xfrm>
            <a:off x="838200" y="1825625"/>
            <a:ext cx="10210437" cy="4351338"/>
          </a:xfrm>
        </p:spPr>
        <p:txBody>
          <a:bodyPr vert="horz" lIns="91440" tIns="45720" rIns="91440" bIns="45720" rtlCol="0" anchor="t">
            <a:normAutofit/>
          </a:bodyPr>
          <a:lstStyle/>
          <a:p>
            <a:pPr marL="0" indent="0">
              <a:buNone/>
            </a:pPr>
            <a:r>
              <a:rPr lang="en-US" dirty="0"/>
              <a:t>Cache object only after X reads (e.g. 8)</a:t>
            </a:r>
          </a:p>
          <a:p>
            <a:pPr marL="0" indent="0">
              <a:buNone/>
            </a:pPr>
            <a:r>
              <a:rPr lang="en-US" dirty="0">
                <a:solidFill>
                  <a:srgbClr val="FF0000"/>
                </a:solidFill>
              </a:rPr>
              <a:t>Problem: X object misses </a:t>
            </a:r>
            <a:r>
              <a:rPr lang="en-US" dirty="0">
                <a:solidFill>
                  <a:srgbClr val="FF0000"/>
                </a:solidFill>
                <a:sym typeface="Wingdings" panose="05000000000000000000" pitchFamily="2" charset="2"/>
              </a:rPr>
              <a:t> compute time cost</a:t>
            </a:r>
            <a:endParaRPr lang="en-US" dirty="0">
              <a:solidFill>
                <a:srgbClr val="FF0000"/>
              </a:solidFill>
            </a:endParaRPr>
          </a:p>
          <a:p>
            <a:pPr lvl="1"/>
            <a:endParaRPr lang="en-US" dirty="0"/>
          </a:p>
        </p:txBody>
      </p:sp>
      <p:sp>
        <p:nvSpPr>
          <p:cNvPr id="4" name="Slide Number Placeholder 3">
            <a:extLst>
              <a:ext uri="{FF2B5EF4-FFF2-40B4-BE49-F238E27FC236}">
                <a16:creationId xmlns:a16="http://schemas.microsoft.com/office/drawing/2014/main" id="{C183F90F-61C8-4C28-89DF-02ACB9B1CD10}"/>
              </a:ext>
            </a:extLst>
          </p:cNvPr>
          <p:cNvSpPr>
            <a:spLocks noGrp="1"/>
          </p:cNvSpPr>
          <p:nvPr>
            <p:ph type="sldNum" sz="quarter" idx="12"/>
          </p:nvPr>
        </p:nvSpPr>
        <p:spPr/>
        <p:txBody>
          <a:bodyPr/>
          <a:lstStyle/>
          <a:p>
            <a:fld id="{330EA680-D336-4FF7-8B7A-9848BB0A1C32}" type="slidenum">
              <a:rPr lang="en-US" smtClean="0"/>
              <a:t>26</a:t>
            </a:fld>
            <a:endParaRPr lang="en-US"/>
          </a:p>
        </p:txBody>
      </p:sp>
      <p:pic>
        <p:nvPicPr>
          <p:cNvPr id="7" name="Picture 6">
            <a:extLst>
              <a:ext uri="{FF2B5EF4-FFF2-40B4-BE49-F238E27FC236}">
                <a16:creationId xmlns:a16="http://schemas.microsoft.com/office/drawing/2014/main" id="{3CE8714C-A1B5-973B-B414-3B591DCE7FFA}"/>
              </a:ext>
            </a:extLst>
          </p:cNvPr>
          <p:cNvPicPr>
            <a:picLocks noChangeAspect="1"/>
          </p:cNvPicPr>
          <p:nvPr/>
        </p:nvPicPr>
        <p:blipFill>
          <a:blip r:embed="rId2"/>
          <a:stretch>
            <a:fillRect/>
          </a:stretch>
        </p:blipFill>
        <p:spPr>
          <a:xfrm>
            <a:off x="5943418" y="2892875"/>
            <a:ext cx="5123110" cy="3600000"/>
          </a:xfrm>
          <a:prstGeom prst="rect">
            <a:avLst/>
          </a:prstGeom>
        </p:spPr>
      </p:pic>
      <p:graphicFrame>
        <p:nvGraphicFramePr>
          <p:cNvPr id="6" name="Chart 10">
            <a:extLst>
              <a:ext uri="{FF2B5EF4-FFF2-40B4-BE49-F238E27FC236}">
                <a16:creationId xmlns:a16="http://schemas.microsoft.com/office/drawing/2014/main" id="{D43A7FD7-1459-45C9-8AD8-827E53229029}"/>
              </a:ext>
            </a:extLst>
          </p:cNvPr>
          <p:cNvGraphicFramePr/>
          <p:nvPr>
            <p:extLst>
              <p:ext uri="{D42A27DB-BD31-4B8C-83A1-F6EECF244321}">
                <p14:modId xmlns:p14="http://schemas.microsoft.com/office/powerpoint/2010/main" val="2709741912"/>
              </p:ext>
            </p:extLst>
          </p:nvPr>
        </p:nvGraphicFramePr>
        <p:xfrm>
          <a:off x="676980" y="2963440"/>
          <a:ext cx="4489173" cy="32685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8152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A565B-5BAB-7910-FD45-921E9FC4F0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00C127-596F-6637-41B4-D86DF72CDFE6}"/>
              </a:ext>
            </a:extLst>
          </p:cNvPr>
          <p:cNvSpPr>
            <a:spLocks noGrp="1"/>
          </p:cNvSpPr>
          <p:nvPr>
            <p:ph type="title"/>
          </p:nvPr>
        </p:nvSpPr>
        <p:spPr/>
        <p:txBody>
          <a:bodyPr/>
          <a:lstStyle/>
          <a:p>
            <a:r>
              <a:rPr lang="en-US" dirty="0"/>
              <a:t>TTL (Time-To-Leave) Based Policy</a:t>
            </a:r>
            <a:br>
              <a:rPr lang="en-US" dirty="0"/>
            </a:br>
            <a:r>
              <a:rPr lang="en-US" dirty="0">
                <a:solidFill>
                  <a:schemeClr val="bg2">
                    <a:lumMod val="49000"/>
                  </a:schemeClr>
                </a:solidFill>
              </a:rPr>
              <a:t>Capping Worst Case Cost Overhead</a:t>
            </a:r>
          </a:p>
        </p:txBody>
      </p:sp>
      <p:sp>
        <p:nvSpPr>
          <p:cNvPr id="12" name="Cloud 11">
            <a:extLst>
              <a:ext uri="{FF2B5EF4-FFF2-40B4-BE49-F238E27FC236}">
                <a16:creationId xmlns:a16="http://schemas.microsoft.com/office/drawing/2014/main" id="{A8622584-A433-84C3-176F-705E8BB15609}"/>
              </a:ext>
            </a:extLst>
          </p:cNvPr>
          <p:cNvSpPr/>
          <p:nvPr/>
        </p:nvSpPr>
        <p:spPr>
          <a:xfrm>
            <a:off x="7408297" y="3860286"/>
            <a:ext cx="3478160" cy="2408902"/>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3D10F1-5BA7-518B-1E9C-0D85DEF214C8}"/>
              </a:ext>
            </a:extLst>
          </p:cNvPr>
          <p:cNvSpPr/>
          <p:nvPr/>
        </p:nvSpPr>
        <p:spPr>
          <a:xfrm>
            <a:off x="8664753" y="4260950"/>
            <a:ext cx="1167580" cy="307258"/>
          </a:xfrm>
          <a:prstGeom prst="rect">
            <a:avLst/>
          </a:prstGeom>
          <a:solidFill>
            <a:schemeClr val="bg2">
              <a:lumMod val="5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Job 5</a:t>
            </a:r>
          </a:p>
        </p:txBody>
      </p:sp>
      <p:sp>
        <p:nvSpPr>
          <p:cNvPr id="18" name="TextBox 17">
            <a:extLst>
              <a:ext uri="{FF2B5EF4-FFF2-40B4-BE49-F238E27FC236}">
                <a16:creationId xmlns:a16="http://schemas.microsoft.com/office/drawing/2014/main" id="{764A848E-12AC-D44F-27AB-44FD66E72950}"/>
              </a:ext>
            </a:extLst>
          </p:cNvPr>
          <p:cNvSpPr txBox="1"/>
          <p:nvPr/>
        </p:nvSpPr>
        <p:spPr>
          <a:xfrm>
            <a:off x="8384535" y="3368401"/>
            <a:ext cx="15572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public cloud</a:t>
            </a:r>
          </a:p>
        </p:txBody>
      </p:sp>
      <p:pic>
        <p:nvPicPr>
          <p:cNvPr id="24" name="Graphic 23" descr="Database outline">
            <a:extLst>
              <a:ext uri="{FF2B5EF4-FFF2-40B4-BE49-F238E27FC236}">
                <a16:creationId xmlns:a16="http://schemas.microsoft.com/office/drawing/2014/main" id="{C42AE5C3-6122-1D62-4D01-37395486CC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63936" y="4562049"/>
            <a:ext cx="1713269" cy="1578077"/>
          </a:xfrm>
          <a:prstGeom prst="rect">
            <a:avLst/>
          </a:prstGeom>
        </p:spPr>
      </p:pic>
      <p:sp>
        <p:nvSpPr>
          <p:cNvPr id="26" name="Rectangle: Single Corner Snipped 25">
            <a:extLst>
              <a:ext uri="{FF2B5EF4-FFF2-40B4-BE49-F238E27FC236}">
                <a16:creationId xmlns:a16="http://schemas.microsoft.com/office/drawing/2014/main" id="{33895965-B34D-22BF-5A1F-6BCD6D014F50}"/>
              </a:ext>
            </a:extLst>
          </p:cNvPr>
          <p:cNvSpPr/>
          <p:nvPr/>
        </p:nvSpPr>
        <p:spPr>
          <a:xfrm>
            <a:off x="8121133" y="5351086"/>
            <a:ext cx="798870" cy="430161"/>
          </a:xfrm>
          <a:prstGeom prst="snip1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Obj 1</a:t>
            </a:r>
          </a:p>
        </p:txBody>
      </p:sp>
      <p:pic>
        <p:nvPicPr>
          <p:cNvPr id="30" name="Graphic 29" descr="Stopwatch 75% with solid fill">
            <a:extLst>
              <a:ext uri="{FF2B5EF4-FFF2-40B4-BE49-F238E27FC236}">
                <a16:creationId xmlns:a16="http://schemas.microsoft.com/office/drawing/2014/main" id="{5188F70E-9F40-3203-D5A5-565F8647A1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59450" y="5508403"/>
            <a:ext cx="533401" cy="533401"/>
          </a:xfrm>
          <a:prstGeom prst="rect">
            <a:avLst/>
          </a:prstGeom>
        </p:spPr>
      </p:pic>
      <p:grpSp>
        <p:nvGrpSpPr>
          <p:cNvPr id="37" name="Group 36">
            <a:extLst>
              <a:ext uri="{FF2B5EF4-FFF2-40B4-BE49-F238E27FC236}">
                <a16:creationId xmlns:a16="http://schemas.microsoft.com/office/drawing/2014/main" id="{FE41337D-B595-8C07-4318-A58500E28508}"/>
              </a:ext>
            </a:extLst>
          </p:cNvPr>
          <p:cNvGrpSpPr/>
          <p:nvPr/>
        </p:nvGrpSpPr>
        <p:grpSpPr>
          <a:xfrm>
            <a:off x="534276" y="2575034"/>
            <a:ext cx="5145689" cy="131380"/>
            <a:chOff x="630621" y="2119585"/>
            <a:chExt cx="5145689" cy="131380"/>
          </a:xfrm>
        </p:grpSpPr>
        <p:sp>
          <p:nvSpPr>
            <p:cNvPr id="32" name="Rectangle 31">
              <a:extLst>
                <a:ext uri="{FF2B5EF4-FFF2-40B4-BE49-F238E27FC236}">
                  <a16:creationId xmlns:a16="http://schemas.microsoft.com/office/drawing/2014/main" id="{A9C704EB-F5EA-FD30-32B3-ACB95EC1BF52}"/>
                </a:ext>
              </a:extLst>
            </p:cNvPr>
            <p:cNvSpPr/>
            <p:nvPr/>
          </p:nvSpPr>
          <p:spPr>
            <a:xfrm>
              <a:off x="700689" y="2172137"/>
              <a:ext cx="5001172" cy="17517"/>
            </a:xfrm>
            <a:prstGeom prst="rect">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E7FCF7C7-C5B7-A965-FC73-EA8B3E8A19BA}"/>
                </a:ext>
              </a:extLst>
            </p:cNvPr>
            <p:cNvSpPr/>
            <p:nvPr/>
          </p:nvSpPr>
          <p:spPr>
            <a:xfrm>
              <a:off x="630621" y="2119586"/>
              <a:ext cx="131379" cy="131379"/>
            </a:xfrm>
            <a:prstGeom prst="ellipse">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65C2CC29-3D07-8602-B89C-03F9D18386B6}"/>
                </a:ext>
              </a:extLst>
            </p:cNvPr>
            <p:cNvSpPr/>
            <p:nvPr/>
          </p:nvSpPr>
          <p:spPr>
            <a:xfrm>
              <a:off x="5307723" y="2119585"/>
              <a:ext cx="131379" cy="131379"/>
            </a:xfrm>
            <a:prstGeom prst="ellipse">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C8DED41-1DB3-AEB8-3648-30254FA27EC4}"/>
                </a:ext>
              </a:extLst>
            </p:cNvPr>
            <p:cNvSpPr/>
            <p:nvPr/>
          </p:nvSpPr>
          <p:spPr>
            <a:xfrm>
              <a:off x="1366344" y="2119585"/>
              <a:ext cx="131379" cy="131379"/>
            </a:xfrm>
            <a:prstGeom prst="ellipse">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3A52024C-E695-FF67-0FC3-94F51E88FC8E}"/>
                </a:ext>
              </a:extLst>
            </p:cNvPr>
            <p:cNvSpPr/>
            <p:nvPr/>
          </p:nvSpPr>
          <p:spPr>
            <a:xfrm rot="5400000">
              <a:off x="5684343" y="2145860"/>
              <a:ext cx="113863" cy="70070"/>
            </a:xfrm>
            <a:prstGeom prst="triangle">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C414C3FF-6360-AE0F-9752-4D2A84373604}"/>
              </a:ext>
            </a:extLst>
          </p:cNvPr>
          <p:cNvSpPr txBox="1"/>
          <p:nvPr/>
        </p:nvSpPr>
        <p:spPr>
          <a:xfrm>
            <a:off x="5669874" y="2416685"/>
            <a:ext cx="124372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err="1">
                <a:solidFill>
                  <a:schemeClr val="accent5">
                    <a:lumMod val="49000"/>
                  </a:schemeClr>
                </a:solidFill>
              </a:rPr>
              <a:t>ttl</a:t>
            </a:r>
            <a:endParaRPr lang="en-US" sz="2000" b="1" dirty="0">
              <a:solidFill>
                <a:schemeClr val="accent5">
                  <a:lumMod val="49000"/>
                </a:schemeClr>
              </a:solidFill>
            </a:endParaRPr>
          </a:p>
        </p:txBody>
      </p:sp>
      <p:pic>
        <p:nvPicPr>
          <p:cNvPr id="39" name="Graphic 38" descr="Stopwatch 75% with solid fill">
            <a:extLst>
              <a:ext uri="{FF2B5EF4-FFF2-40B4-BE49-F238E27FC236}">
                <a16:creationId xmlns:a16="http://schemas.microsoft.com/office/drawing/2014/main" id="{F2709FC5-BFB7-48A2-56B5-63B2DD034AA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6375" y="2045504"/>
            <a:ext cx="533401" cy="533401"/>
          </a:xfrm>
          <a:prstGeom prst="rect">
            <a:avLst/>
          </a:prstGeom>
        </p:spPr>
      </p:pic>
      <p:sp>
        <p:nvSpPr>
          <p:cNvPr id="40" name="TextBox 39">
            <a:extLst>
              <a:ext uri="{FF2B5EF4-FFF2-40B4-BE49-F238E27FC236}">
                <a16:creationId xmlns:a16="http://schemas.microsoft.com/office/drawing/2014/main" id="{C3898139-4FA8-9204-8C2E-2114BF4C662C}"/>
              </a:ext>
            </a:extLst>
          </p:cNvPr>
          <p:cNvSpPr txBox="1"/>
          <p:nvPr/>
        </p:nvSpPr>
        <p:spPr>
          <a:xfrm>
            <a:off x="3774967" y="2706413"/>
            <a:ext cx="322527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chemeClr val="accent5">
                    <a:lumMod val="49000"/>
                  </a:schemeClr>
                </a:solidFill>
              </a:rPr>
              <a:t>100%</a:t>
            </a:r>
            <a:endParaRPr lang="en-US" sz="2800" dirty="0">
              <a:solidFill>
                <a:schemeClr val="accent5">
                  <a:lumMod val="49000"/>
                </a:schemeClr>
              </a:solidFill>
            </a:endParaRPr>
          </a:p>
        </p:txBody>
      </p:sp>
      <p:sp>
        <p:nvSpPr>
          <p:cNvPr id="41" name="TextBox 40">
            <a:extLst>
              <a:ext uri="{FF2B5EF4-FFF2-40B4-BE49-F238E27FC236}">
                <a16:creationId xmlns:a16="http://schemas.microsoft.com/office/drawing/2014/main" id="{DB154E48-CCB7-6AE8-5CA3-AF3BA0EE7D40}"/>
              </a:ext>
            </a:extLst>
          </p:cNvPr>
          <p:cNvSpPr txBox="1"/>
          <p:nvPr/>
        </p:nvSpPr>
        <p:spPr>
          <a:xfrm>
            <a:off x="17517" y="2706412"/>
            <a:ext cx="266261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chemeClr val="accent5">
                    <a:lumMod val="49000"/>
                  </a:schemeClr>
                </a:solidFill>
              </a:rPr>
              <a:t>5%</a:t>
            </a:r>
            <a:endParaRPr lang="en-US" sz="2800" dirty="0">
              <a:solidFill>
                <a:schemeClr val="accent5">
                  <a:lumMod val="49000"/>
                </a:schemeClr>
              </a:solidFill>
            </a:endParaRPr>
          </a:p>
        </p:txBody>
      </p:sp>
      <p:pic>
        <p:nvPicPr>
          <p:cNvPr id="42" name="Graphic 41" descr="Stopwatch 75% with solid fill">
            <a:extLst>
              <a:ext uri="{FF2B5EF4-FFF2-40B4-BE49-F238E27FC236}">
                <a16:creationId xmlns:a16="http://schemas.microsoft.com/office/drawing/2014/main" id="{1625DBF0-2851-0648-756A-37A0F57482A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38582" y="2036744"/>
            <a:ext cx="533401" cy="533401"/>
          </a:xfrm>
          <a:prstGeom prst="rect">
            <a:avLst/>
          </a:prstGeom>
        </p:spPr>
      </p:pic>
      <p:sp>
        <p:nvSpPr>
          <p:cNvPr id="43" name="TextBox 42">
            <a:extLst>
              <a:ext uri="{FF2B5EF4-FFF2-40B4-BE49-F238E27FC236}">
                <a16:creationId xmlns:a16="http://schemas.microsoft.com/office/drawing/2014/main" id="{2BA6562A-2117-6F7C-D9C9-B72E8A7278AE}"/>
              </a:ext>
            </a:extLst>
          </p:cNvPr>
          <p:cNvSpPr txBox="1"/>
          <p:nvPr/>
        </p:nvSpPr>
        <p:spPr>
          <a:xfrm>
            <a:off x="1631735" y="2689792"/>
            <a:ext cx="143780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chemeClr val="accent5">
                    <a:lumMod val="49000"/>
                  </a:schemeClr>
                </a:solidFill>
              </a:rPr>
              <a:t>20%</a:t>
            </a:r>
            <a:endParaRPr lang="en-US" sz="2800" dirty="0">
              <a:solidFill>
                <a:schemeClr val="accent5">
                  <a:lumMod val="49000"/>
                </a:schemeClr>
              </a:solidFill>
            </a:endParaRPr>
          </a:p>
        </p:txBody>
      </p:sp>
      <p:sp>
        <p:nvSpPr>
          <p:cNvPr id="45" name="Oval 44">
            <a:extLst>
              <a:ext uri="{FF2B5EF4-FFF2-40B4-BE49-F238E27FC236}">
                <a16:creationId xmlns:a16="http://schemas.microsoft.com/office/drawing/2014/main" id="{9E93FE58-34FB-20EF-D15B-26EC753AA25F}"/>
              </a:ext>
            </a:extLst>
          </p:cNvPr>
          <p:cNvSpPr/>
          <p:nvPr/>
        </p:nvSpPr>
        <p:spPr>
          <a:xfrm>
            <a:off x="2254469" y="2578539"/>
            <a:ext cx="131379" cy="131379"/>
          </a:xfrm>
          <a:prstGeom prst="ellipse">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AAF11C13-EFDC-42A4-9587-E27ABF818827}"/>
              </a:ext>
            </a:extLst>
          </p:cNvPr>
          <p:cNvSpPr>
            <a:spLocks noGrp="1"/>
          </p:cNvSpPr>
          <p:nvPr>
            <p:ph type="sldNum" sz="quarter" idx="12"/>
          </p:nvPr>
        </p:nvSpPr>
        <p:spPr/>
        <p:txBody>
          <a:bodyPr/>
          <a:lstStyle/>
          <a:p>
            <a:fld id="{330EA680-D336-4FF7-8B7A-9848BB0A1C32}" type="slidenum">
              <a:rPr lang="en-US" smtClean="0"/>
              <a:t>27</a:t>
            </a:fld>
            <a:endParaRPr lang="en-US"/>
          </a:p>
        </p:txBody>
      </p:sp>
      <p:sp>
        <p:nvSpPr>
          <p:cNvPr id="46" name="TextBox 45">
            <a:extLst>
              <a:ext uri="{FF2B5EF4-FFF2-40B4-BE49-F238E27FC236}">
                <a16:creationId xmlns:a16="http://schemas.microsoft.com/office/drawing/2014/main" id="{1F8E869F-D77A-4C8D-A55B-EAE7B7BFBCE1}"/>
              </a:ext>
            </a:extLst>
          </p:cNvPr>
          <p:cNvSpPr txBox="1"/>
          <p:nvPr/>
        </p:nvSpPr>
        <p:spPr>
          <a:xfrm>
            <a:off x="2163378" y="2126854"/>
            <a:ext cx="6096000" cy="400110"/>
          </a:xfrm>
          <a:prstGeom prst="rect">
            <a:avLst/>
          </a:prstGeom>
          <a:noFill/>
        </p:spPr>
        <p:txBody>
          <a:bodyPr wrap="square">
            <a:spAutoFit/>
          </a:bodyPr>
          <a:lstStyle/>
          <a:p>
            <a:pPr algn="ctr"/>
            <a:r>
              <a:rPr lang="en-US" sz="2000" b="1" dirty="0">
                <a:solidFill>
                  <a:schemeClr val="accent5">
                    <a:lumMod val="49000"/>
                  </a:schemeClr>
                </a:solidFill>
              </a:rPr>
              <a:t>(storage $ = remote read $)</a:t>
            </a:r>
          </a:p>
        </p:txBody>
      </p:sp>
      <p:sp>
        <p:nvSpPr>
          <p:cNvPr id="4" name="TextBox 3">
            <a:extLst>
              <a:ext uri="{FF2B5EF4-FFF2-40B4-BE49-F238E27FC236}">
                <a16:creationId xmlns:a16="http://schemas.microsoft.com/office/drawing/2014/main" id="{89C9E0A1-7AE7-EC43-44EE-2F838A8B29F0}"/>
              </a:ext>
            </a:extLst>
          </p:cNvPr>
          <p:cNvSpPr txBox="1"/>
          <p:nvPr/>
        </p:nvSpPr>
        <p:spPr>
          <a:xfrm>
            <a:off x="1967696" y="3858228"/>
            <a:ext cx="4128303"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For 500KB object:</a:t>
            </a:r>
          </a:p>
          <a:p>
            <a:r>
              <a:rPr lang="en-US" sz="2000" err="1"/>
              <a:t>ttl</a:t>
            </a:r>
            <a:r>
              <a:rPr lang="en-US" sz="2000" dirty="0"/>
              <a:t> 100% = ~5 days</a:t>
            </a:r>
          </a:p>
          <a:p>
            <a:r>
              <a:rPr lang="en-US" sz="2000" err="1"/>
              <a:t>ttl</a:t>
            </a:r>
            <a:r>
              <a:rPr lang="en-US" sz="2000" dirty="0"/>
              <a:t> 20% = ~day</a:t>
            </a:r>
          </a:p>
          <a:p>
            <a:r>
              <a:rPr lang="en-US" sz="2000" dirty="0" err="1"/>
              <a:t>ttl</a:t>
            </a:r>
            <a:r>
              <a:rPr lang="en-US" sz="2000" dirty="0"/>
              <a:t> 5% = ~6 hours</a:t>
            </a:r>
          </a:p>
          <a:p>
            <a:endParaRPr lang="en-US" dirty="0"/>
          </a:p>
        </p:txBody>
      </p:sp>
    </p:spTree>
    <p:extLst>
      <p:ext uri="{BB962C8B-B14F-4D97-AF65-F5344CB8AC3E}">
        <p14:creationId xmlns:p14="http://schemas.microsoft.com/office/powerpoint/2010/main" val="151709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C4951-3FCE-4679-A511-35BEBB0E0A30}"/>
              </a:ext>
            </a:extLst>
          </p:cNvPr>
          <p:cNvSpPr>
            <a:spLocks noGrp="1"/>
          </p:cNvSpPr>
          <p:nvPr>
            <p:ph type="title"/>
          </p:nvPr>
        </p:nvSpPr>
        <p:spPr/>
        <p:txBody>
          <a:bodyPr/>
          <a:lstStyle/>
          <a:p>
            <a:r>
              <a:rPr lang="en-US" dirty="0"/>
              <a:t>Cost Optimization Problem</a:t>
            </a:r>
            <a:endParaRPr lang="en-IL" dirty="0"/>
          </a:p>
        </p:txBody>
      </p:sp>
      <p:sp>
        <p:nvSpPr>
          <p:cNvPr id="4" name="Slide Number Placeholder 3">
            <a:extLst>
              <a:ext uri="{FF2B5EF4-FFF2-40B4-BE49-F238E27FC236}">
                <a16:creationId xmlns:a16="http://schemas.microsoft.com/office/drawing/2014/main" id="{69B8FA62-1E19-4602-B154-A80D8757E61C}"/>
              </a:ext>
            </a:extLst>
          </p:cNvPr>
          <p:cNvSpPr>
            <a:spLocks noGrp="1"/>
          </p:cNvSpPr>
          <p:nvPr>
            <p:ph type="sldNum" sz="quarter" idx="12"/>
          </p:nvPr>
        </p:nvSpPr>
        <p:spPr/>
        <p:txBody>
          <a:bodyPr/>
          <a:lstStyle/>
          <a:p>
            <a:fld id="{330EA680-D336-4FF7-8B7A-9848BB0A1C32}" type="slidenum">
              <a:rPr lang="en-US" smtClean="0"/>
              <a:t>28</a:t>
            </a:fld>
            <a:endParaRPr lang="en-US"/>
          </a:p>
        </p:txBody>
      </p:sp>
      <p:grpSp>
        <p:nvGrpSpPr>
          <p:cNvPr id="44" name="Group 43">
            <a:extLst>
              <a:ext uri="{FF2B5EF4-FFF2-40B4-BE49-F238E27FC236}">
                <a16:creationId xmlns:a16="http://schemas.microsoft.com/office/drawing/2014/main" id="{AE3C5531-8D5E-47DE-B87D-34B35547DF0B}"/>
              </a:ext>
            </a:extLst>
          </p:cNvPr>
          <p:cNvGrpSpPr/>
          <p:nvPr/>
        </p:nvGrpSpPr>
        <p:grpSpPr>
          <a:xfrm>
            <a:off x="2789796" y="2306311"/>
            <a:ext cx="5145689" cy="131380"/>
            <a:chOff x="630621" y="2119585"/>
            <a:chExt cx="5145689" cy="131380"/>
          </a:xfrm>
        </p:grpSpPr>
        <p:sp>
          <p:nvSpPr>
            <p:cNvPr id="45" name="Rectangle 44">
              <a:extLst>
                <a:ext uri="{FF2B5EF4-FFF2-40B4-BE49-F238E27FC236}">
                  <a16:creationId xmlns:a16="http://schemas.microsoft.com/office/drawing/2014/main" id="{48E6D52C-C071-40B1-851C-C83537CF03D6}"/>
                </a:ext>
              </a:extLst>
            </p:cNvPr>
            <p:cNvSpPr/>
            <p:nvPr/>
          </p:nvSpPr>
          <p:spPr>
            <a:xfrm>
              <a:off x="700689" y="2172137"/>
              <a:ext cx="5001172" cy="17517"/>
            </a:xfrm>
            <a:prstGeom prst="rect">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610017AB-39C8-4F87-B6CE-64A9B87CA017}"/>
                </a:ext>
              </a:extLst>
            </p:cNvPr>
            <p:cNvSpPr/>
            <p:nvPr/>
          </p:nvSpPr>
          <p:spPr>
            <a:xfrm>
              <a:off x="630621" y="2119586"/>
              <a:ext cx="131379" cy="131379"/>
            </a:xfrm>
            <a:prstGeom prst="ellipse">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081B5149-325B-446A-9B59-B09002F8DFAE}"/>
                </a:ext>
              </a:extLst>
            </p:cNvPr>
            <p:cNvSpPr/>
            <p:nvPr/>
          </p:nvSpPr>
          <p:spPr>
            <a:xfrm>
              <a:off x="5307723" y="2119585"/>
              <a:ext cx="131379" cy="131379"/>
            </a:xfrm>
            <a:prstGeom prst="ellipse">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486CC562-5F3B-47A2-9AD4-0CD54E476B8D}"/>
                </a:ext>
              </a:extLst>
            </p:cNvPr>
            <p:cNvSpPr/>
            <p:nvPr/>
          </p:nvSpPr>
          <p:spPr>
            <a:xfrm>
              <a:off x="1366344" y="2119585"/>
              <a:ext cx="131379" cy="131379"/>
            </a:xfrm>
            <a:prstGeom prst="ellipse">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a:extLst>
                <a:ext uri="{FF2B5EF4-FFF2-40B4-BE49-F238E27FC236}">
                  <a16:creationId xmlns:a16="http://schemas.microsoft.com/office/drawing/2014/main" id="{95F5130C-569A-49BF-9666-7143D08FF896}"/>
                </a:ext>
              </a:extLst>
            </p:cNvPr>
            <p:cNvSpPr/>
            <p:nvPr/>
          </p:nvSpPr>
          <p:spPr>
            <a:xfrm rot="5400000">
              <a:off x="5684343" y="2145860"/>
              <a:ext cx="113863" cy="70070"/>
            </a:xfrm>
            <a:prstGeom prst="triangle">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63883F3B-51F6-4F1E-87CC-9DD106149C04}"/>
              </a:ext>
            </a:extLst>
          </p:cNvPr>
          <p:cNvSpPr txBox="1"/>
          <p:nvPr/>
        </p:nvSpPr>
        <p:spPr>
          <a:xfrm>
            <a:off x="7925394" y="2147962"/>
            <a:ext cx="124372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err="1">
                <a:solidFill>
                  <a:schemeClr val="accent5">
                    <a:lumMod val="49000"/>
                  </a:schemeClr>
                </a:solidFill>
              </a:rPr>
              <a:t>ttl</a:t>
            </a:r>
            <a:endParaRPr lang="en-US" sz="2000" b="1" dirty="0">
              <a:solidFill>
                <a:schemeClr val="accent5">
                  <a:lumMod val="49000"/>
                </a:schemeClr>
              </a:solidFill>
            </a:endParaRPr>
          </a:p>
        </p:txBody>
      </p:sp>
      <p:pic>
        <p:nvPicPr>
          <p:cNvPr id="51" name="Graphic 50" descr="Stopwatch 75% with solid fill">
            <a:extLst>
              <a:ext uri="{FF2B5EF4-FFF2-40B4-BE49-F238E27FC236}">
                <a16:creationId xmlns:a16="http://schemas.microsoft.com/office/drawing/2014/main" id="{70E45F86-C61F-4BF1-B512-F2080E157A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21895" y="1776781"/>
            <a:ext cx="533401" cy="533401"/>
          </a:xfrm>
          <a:prstGeom prst="rect">
            <a:avLst/>
          </a:prstGeom>
        </p:spPr>
      </p:pic>
      <p:sp>
        <p:nvSpPr>
          <p:cNvPr id="52" name="TextBox 51">
            <a:extLst>
              <a:ext uri="{FF2B5EF4-FFF2-40B4-BE49-F238E27FC236}">
                <a16:creationId xmlns:a16="http://schemas.microsoft.com/office/drawing/2014/main" id="{319BE473-5FE9-41F1-917E-C8712BA26B6F}"/>
              </a:ext>
            </a:extLst>
          </p:cNvPr>
          <p:cNvSpPr txBox="1"/>
          <p:nvPr/>
        </p:nvSpPr>
        <p:spPr>
          <a:xfrm>
            <a:off x="6030487" y="2437690"/>
            <a:ext cx="322527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chemeClr val="accent5">
                    <a:lumMod val="49000"/>
                  </a:schemeClr>
                </a:solidFill>
              </a:rPr>
              <a:t>100%</a:t>
            </a:r>
            <a:endParaRPr lang="en-US" sz="2800" dirty="0">
              <a:solidFill>
                <a:schemeClr val="accent5">
                  <a:lumMod val="49000"/>
                </a:schemeClr>
              </a:solidFill>
            </a:endParaRPr>
          </a:p>
        </p:txBody>
      </p:sp>
      <p:sp>
        <p:nvSpPr>
          <p:cNvPr id="53" name="TextBox 52">
            <a:extLst>
              <a:ext uri="{FF2B5EF4-FFF2-40B4-BE49-F238E27FC236}">
                <a16:creationId xmlns:a16="http://schemas.microsoft.com/office/drawing/2014/main" id="{9F1AB34B-EBDA-464A-BA3A-FD8F5A379BD5}"/>
              </a:ext>
            </a:extLst>
          </p:cNvPr>
          <p:cNvSpPr txBox="1"/>
          <p:nvPr/>
        </p:nvSpPr>
        <p:spPr>
          <a:xfrm>
            <a:off x="2273037" y="2437689"/>
            <a:ext cx="266261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chemeClr val="accent5">
                    <a:lumMod val="49000"/>
                  </a:schemeClr>
                </a:solidFill>
              </a:rPr>
              <a:t>5%</a:t>
            </a:r>
            <a:endParaRPr lang="en-US" sz="2800" dirty="0">
              <a:solidFill>
                <a:schemeClr val="accent5">
                  <a:lumMod val="49000"/>
                </a:schemeClr>
              </a:solidFill>
            </a:endParaRPr>
          </a:p>
        </p:txBody>
      </p:sp>
      <p:pic>
        <p:nvPicPr>
          <p:cNvPr id="54" name="Graphic 53" descr="Stopwatch 75% with solid fill">
            <a:extLst>
              <a:ext uri="{FF2B5EF4-FFF2-40B4-BE49-F238E27FC236}">
                <a16:creationId xmlns:a16="http://schemas.microsoft.com/office/drawing/2014/main" id="{964E3B96-1183-44C1-B89C-926C3D5D3E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94102" y="1768021"/>
            <a:ext cx="533401" cy="533401"/>
          </a:xfrm>
          <a:prstGeom prst="rect">
            <a:avLst/>
          </a:prstGeom>
        </p:spPr>
      </p:pic>
      <p:sp>
        <p:nvSpPr>
          <p:cNvPr id="55" name="TextBox 54">
            <a:extLst>
              <a:ext uri="{FF2B5EF4-FFF2-40B4-BE49-F238E27FC236}">
                <a16:creationId xmlns:a16="http://schemas.microsoft.com/office/drawing/2014/main" id="{1A6AB493-F4E3-4B60-837A-7520131A6AF2}"/>
              </a:ext>
            </a:extLst>
          </p:cNvPr>
          <p:cNvSpPr txBox="1"/>
          <p:nvPr/>
        </p:nvSpPr>
        <p:spPr>
          <a:xfrm>
            <a:off x="3887255" y="2421069"/>
            <a:ext cx="143780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chemeClr val="accent5">
                    <a:lumMod val="49000"/>
                  </a:schemeClr>
                </a:solidFill>
              </a:rPr>
              <a:t>20%</a:t>
            </a:r>
            <a:endParaRPr lang="en-US" sz="2800" dirty="0">
              <a:solidFill>
                <a:schemeClr val="accent5">
                  <a:lumMod val="49000"/>
                </a:schemeClr>
              </a:solidFill>
            </a:endParaRPr>
          </a:p>
        </p:txBody>
      </p:sp>
      <p:sp>
        <p:nvSpPr>
          <p:cNvPr id="56" name="Oval 55">
            <a:extLst>
              <a:ext uri="{FF2B5EF4-FFF2-40B4-BE49-F238E27FC236}">
                <a16:creationId xmlns:a16="http://schemas.microsoft.com/office/drawing/2014/main" id="{3D385EB3-A135-4D3E-869D-B86D39EAE99D}"/>
              </a:ext>
            </a:extLst>
          </p:cNvPr>
          <p:cNvSpPr/>
          <p:nvPr/>
        </p:nvSpPr>
        <p:spPr>
          <a:xfrm>
            <a:off x="4509989" y="2309816"/>
            <a:ext cx="131379" cy="131379"/>
          </a:xfrm>
          <a:prstGeom prst="ellipse">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2D452034-8F7A-43C2-A69B-3CB96C17D0B4}"/>
              </a:ext>
            </a:extLst>
          </p:cNvPr>
          <p:cNvSpPr txBox="1"/>
          <p:nvPr/>
        </p:nvSpPr>
        <p:spPr>
          <a:xfrm>
            <a:off x="6449580" y="2912665"/>
            <a:ext cx="2807664" cy="646331"/>
          </a:xfrm>
          <a:prstGeom prst="rect">
            <a:avLst/>
          </a:prstGeom>
          <a:noFill/>
        </p:spPr>
        <p:txBody>
          <a:bodyPr wrap="square">
            <a:spAutoFit/>
          </a:bodyPr>
          <a:lstStyle/>
          <a:p>
            <a:pPr lvl="1"/>
            <a:r>
              <a:rPr lang="en-US" b="1" dirty="0">
                <a:solidFill>
                  <a:srgbClr val="FF0000"/>
                </a:solidFill>
                <a:sym typeface="Wingdings" panose="05000000000000000000" pitchFamily="2" charset="2"/>
              </a:rPr>
              <a:t> </a:t>
            </a:r>
            <a:r>
              <a:rPr lang="en-US" b="1" dirty="0"/>
              <a:t>storage $</a:t>
            </a:r>
            <a:endParaRPr lang="en-US" b="1" dirty="0">
              <a:solidFill>
                <a:srgbClr val="00B050"/>
              </a:solidFill>
            </a:endParaRPr>
          </a:p>
          <a:p>
            <a:pPr lvl="1"/>
            <a:r>
              <a:rPr lang="en-US" b="1" dirty="0">
                <a:solidFill>
                  <a:srgbClr val="00B050"/>
                </a:solidFill>
                <a:sym typeface="Wingdings" panose="05000000000000000000" pitchFamily="2" charset="2"/>
              </a:rPr>
              <a:t> </a:t>
            </a:r>
            <a:r>
              <a:rPr lang="en-US" b="1" dirty="0"/>
              <a:t>cache misses</a:t>
            </a:r>
            <a:endParaRPr lang="en-US" b="1" dirty="0">
              <a:solidFill>
                <a:srgbClr val="FF0000"/>
              </a:solidFill>
            </a:endParaRPr>
          </a:p>
        </p:txBody>
      </p:sp>
      <p:sp>
        <p:nvSpPr>
          <p:cNvPr id="59" name="TextBox 58">
            <a:extLst>
              <a:ext uri="{FF2B5EF4-FFF2-40B4-BE49-F238E27FC236}">
                <a16:creationId xmlns:a16="http://schemas.microsoft.com/office/drawing/2014/main" id="{5BB1DEFE-20B1-4EAE-B337-E08D6FD9416D}"/>
              </a:ext>
            </a:extLst>
          </p:cNvPr>
          <p:cNvSpPr txBox="1"/>
          <p:nvPr/>
        </p:nvSpPr>
        <p:spPr>
          <a:xfrm>
            <a:off x="1918063" y="2914141"/>
            <a:ext cx="2807664" cy="646331"/>
          </a:xfrm>
          <a:prstGeom prst="rect">
            <a:avLst/>
          </a:prstGeom>
          <a:noFill/>
        </p:spPr>
        <p:txBody>
          <a:bodyPr wrap="square">
            <a:spAutoFit/>
          </a:bodyPr>
          <a:lstStyle/>
          <a:p>
            <a:pPr lvl="1"/>
            <a:r>
              <a:rPr lang="en-US" b="1" dirty="0">
                <a:solidFill>
                  <a:srgbClr val="00B050"/>
                </a:solidFill>
                <a:sym typeface="Wingdings" panose="05000000000000000000" pitchFamily="2" charset="2"/>
              </a:rPr>
              <a:t> </a:t>
            </a:r>
            <a:r>
              <a:rPr lang="en-US" b="1" dirty="0"/>
              <a:t>storage $</a:t>
            </a:r>
            <a:endParaRPr lang="en-US" b="1" dirty="0">
              <a:solidFill>
                <a:srgbClr val="00B050"/>
              </a:solidFill>
            </a:endParaRPr>
          </a:p>
          <a:p>
            <a:pPr lvl="1"/>
            <a:r>
              <a:rPr lang="en-US" b="1" dirty="0">
                <a:solidFill>
                  <a:srgbClr val="FF0000"/>
                </a:solidFill>
                <a:sym typeface="Wingdings" panose="05000000000000000000" pitchFamily="2" charset="2"/>
              </a:rPr>
              <a:t> </a:t>
            </a:r>
            <a:r>
              <a:rPr lang="en-US" b="1" dirty="0"/>
              <a:t>cache misses</a:t>
            </a:r>
            <a:endParaRPr lang="en-US" b="1" dirty="0">
              <a:solidFill>
                <a:srgbClr val="FF0000"/>
              </a:solidFill>
            </a:endParaRPr>
          </a:p>
        </p:txBody>
      </p:sp>
      <p:sp>
        <p:nvSpPr>
          <p:cNvPr id="60" name="TextBox 59">
            <a:extLst>
              <a:ext uri="{FF2B5EF4-FFF2-40B4-BE49-F238E27FC236}">
                <a16:creationId xmlns:a16="http://schemas.microsoft.com/office/drawing/2014/main" id="{6780F1D2-6D89-4356-89D0-A72067082B35}"/>
              </a:ext>
            </a:extLst>
          </p:cNvPr>
          <p:cNvSpPr txBox="1"/>
          <p:nvPr/>
        </p:nvSpPr>
        <p:spPr>
          <a:xfrm>
            <a:off x="4641368" y="1853792"/>
            <a:ext cx="6096000" cy="400110"/>
          </a:xfrm>
          <a:prstGeom prst="rect">
            <a:avLst/>
          </a:prstGeom>
          <a:noFill/>
        </p:spPr>
        <p:txBody>
          <a:bodyPr wrap="square">
            <a:spAutoFit/>
          </a:bodyPr>
          <a:lstStyle/>
          <a:p>
            <a:pPr algn="ctr"/>
            <a:r>
              <a:rPr lang="en-US" sz="2000" b="1" dirty="0">
                <a:solidFill>
                  <a:schemeClr val="accent5">
                    <a:lumMod val="49000"/>
                  </a:schemeClr>
                </a:solidFill>
              </a:rPr>
              <a:t>(storage $ = remote read $)</a:t>
            </a:r>
          </a:p>
        </p:txBody>
      </p:sp>
    </p:spTree>
    <p:extLst>
      <p:ext uri="{BB962C8B-B14F-4D97-AF65-F5344CB8AC3E}">
        <p14:creationId xmlns:p14="http://schemas.microsoft.com/office/powerpoint/2010/main" val="308077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BA4E9-C674-9A29-96B7-A1E590A26553}"/>
              </a:ext>
            </a:extLst>
          </p:cNvPr>
          <p:cNvSpPr>
            <a:spLocks noGrp="1"/>
          </p:cNvSpPr>
          <p:nvPr>
            <p:ph type="title"/>
          </p:nvPr>
        </p:nvSpPr>
        <p:spPr/>
        <p:txBody>
          <a:bodyPr/>
          <a:lstStyle/>
          <a:p>
            <a:r>
              <a:rPr lang="en-US" dirty="0"/>
              <a:t>TTL-based Policy</a:t>
            </a:r>
          </a:p>
        </p:txBody>
      </p:sp>
      <p:sp>
        <p:nvSpPr>
          <p:cNvPr id="4" name="Slide Number Placeholder 3">
            <a:extLst>
              <a:ext uri="{FF2B5EF4-FFF2-40B4-BE49-F238E27FC236}">
                <a16:creationId xmlns:a16="http://schemas.microsoft.com/office/drawing/2014/main" id="{AF8723CA-6AC5-456F-9161-C6E216102945}"/>
              </a:ext>
            </a:extLst>
          </p:cNvPr>
          <p:cNvSpPr>
            <a:spLocks noGrp="1"/>
          </p:cNvSpPr>
          <p:nvPr>
            <p:ph type="sldNum" sz="quarter" idx="12"/>
          </p:nvPr>
        </p:nvSpPr>
        <p:spPr/>
        <p:txBody>
          <a:bodyPr/>
          <a:lstStyle/>
          <a:p>
            <a:fld id="{330EA680-D336-4FF7-8B7A-9848BB0A1C32}" type="slidenum">
              <a:rPr lang="en-US" smtClean="0"/>
              <a:t>29</a:t>
            </a:fld>
            <a:endParaRPr lang="en-US"/>
          </a:p>
        </p:txBody>
      </p:sp>
      <p:pic>
        <p:nvPicPr>
          <p:cNvPr id="7" name="Picture 6" descr="A graph of a number of logs&#10;&#10;AI-generated content may be incorrect.">
            <a:extLst>
              <a:ext uri="{FF2B5EF4-FFF2-40B4-BE49-F238E27FC236}">
                <a16:creationId xmlns:a16="http://schemas.microsoft.com/office/drawing/2014/main" id="{DDF6D745-4DD6-E83E-D453-21ED96509540}"/>
              </a:ext>
            </a:extLst>
          </p:cNvPr>
          <p:cNvPicPr>
            <a:picLocks noChangeAspect="1"/>
          </p:cNvPicPr>
          <p:nvPr/>
        </p:nvPicPr>
        <p:blipFill>
          <a:blip r:embed="rId3"/>
          <a:stretch>
            <a:fillRect/>
          </a:stretch>
        </p:blipFill>
        <p:spPr>
          <a:xfrm>
            <a:off x="6096000" y="2754453"/>
            <a:ext cx="5029442" cy="3601897"/>
          </a:xfrm>
          <a:prstGeom prst="rect">
            <a:avLst/>
          </a:prstGeom>
        </p:spPr>
      </p:pic>
      <p:graphicFrame>
        <p:nvGraphicFramePr>
          <p:cNvPr id="11" name="Chart 10">
            <a:extLst>
              <a:ext uri="{FF2B5EF4-FFF2-40B4-BE49-F238E27FC236}">
                <a16:creationId xmlns:a16="http://schemas.microsoft.com/office/drawing/2014/main" id="{7E2DFAAC-314A-3F29-0209-5BA2AE47C5AC}"/>
              </a:ext>
            </a:extLst>
          </p:cNvPr>
          <p:cNvGraphicFramePr/>
          <p:nvPr>
            <p:extLst>
              <p:ext uri="{D42A27DB-BD31-4B8C-83A1-F6EECF244321}">
                <p14:modId xmlns:p14="http://schemas.microsoft.com/office/powerpoint/2010/main" val="405408726"/>
              </p:ext>
            </p:extLst>
          </p:nvPr>
        </p:nvGraphicFramePr>
        <p:xfrm>
          <a:off x="838200" y="3087756"/>
          <a:ext cx="4489173" cy="3268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96742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337D7-6FA6-3B79-6E31-B6BEBDB0C6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658B82-1032-FCC6-F139-8D5ACE7FA4BA}"/>
              </a:ext>
            </a:extLst>
          </p:cNvPr>
          <p:cNvSpPr>
            <a:spLocks noGrp="1"/>
          </p:cNvSpPr>
          <p:nvPr>
            <p:ph type="title"/>
          </p:nvPr>
        </p:nvSpPr>
        <p:spPr/>
        <p:txBody>
          <a:bodyPr/>
          <a:lstStyle/>
          <a:p>
            <a:r>
              <a:rPr lang="en-US" dirty="0">
                <a:ea typeface="+mj-lt"/>
                <a:cs typeface="+mj-lt"/>
              </a:rPr>
              <a:t>Cloud Bursting</a:t>
            </a:r>
            <a:br>
              <a:rPr lang="en-US" dirty="0">
                <a:ea typeface="+mj-lt"/>
                <a:cs typeface="+mj-lt"/>
              </a:rPr>
            </a:br>
            <a:r>
              <a:rPr lang="en-US" dirty="0">
                <a:solidFill>
                  <a:schemeClr val="bg2">
                    <a:lumMod val="49000"/>
                  </a:schemeClr>
                </a:solidFill>
              </a:rPr>
              <a:t>Problem</a:t>
            </a:r>
          </a:p>
        </p:txBody>
      </p:sp>
      <p:sp>
        <p:nvSpPr>
          <p:cNvPr id="3" name="Rectangle 2">
            <a:extLst>
              <a:ext uri="{FF2B5EF4-FFF2-40B4-BE49-F238E27FC236}">
                <a16:creationId xmlns:a16="http://schemas.microsoft.com/office/drawing/2014/main" id="{B3B49D8B-DB17-BE28-4BFF-E878C27134BD}"/>
              </a:ext>
            </a:extLst>
          </p:cNvPr>
          <p:cNvSpPr/>
          <p:nvPr/>
        </p:nvSpPr>
        <p:spPr>
          <a:xfrm>
            <a:off x="3431843" y="3263015"/>
            <a:ext cx="1167580" cy="307258"/>
          </a:xfrm>
          <a:prstGeom prst="rect">
            <a:avLst/>
          </a:prstGeom>
          <a:solidFill>
            <a:schemeClr val="bg2">
              <a:lumMod val="5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Job 6</a:t>
            </a:r>
          </a:p>
        </p:txBody>
      </p:sp>
      <p:sp>
        <p:nvSpPr>
          <p:cNvPr id="10" name="Rectangle 9">
            <a:extLst>
              <a:ext uri="{FF2B5EF4-FFF2-40B4-BE49-F238E27FC236}">
                <a16:creationId xmlns:a16="http://schemas.microsoft.com/office/drawing/2014/main" id="{AA2884AA-AA59-2EA4-5BAF-14E737064037}"/>
              </a:ext>
            </a:extLst>
          </p:cNvPr>
          <p:cNvSpPr/>
          <p:nvPr/>
        </p:nvSpPr>
        <p:spPr>
          <a:xfrm>
            <a:off x="3431844" y="2821857"/>
            <a:ext cx="1167580" cy="307258"/>
          </a:xfrm>
          <a:prstGeom prst="rect">
            <a:avLst/>
          </a:prstGeom>
          <a:solidFill>
            <a:schemeClr val="bg2">
              <a:lumMod val="5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Job 5</a:t>
            </a:r>
          </a:p>
        </p:txBody>
      </p:sp>
      <p:sp>
        <p:nvSpPr>
          <p:cNvPr id="11" name="Rectangle 10">
            <a:extLst>
              <a:ext uri="{FF2B5EF4-FFF2-40B4-BE49-F238E27FC236}">
                <a16:creationId xmlns:a16="http://schemas.microsoft.com/office/drawing/2014/main" id="{F1810EAD-1B08-6682-D865-E8003CEF6D5D}"/>
              </a:ext>
            </a:extLst>
          </p:cNvPr>
          <p:cNvSpPr/>
          <p:nvPr/>
        </p:nvSpPr>
        <p:spPr>
          <a:xfrm>
            <a:off x="3431842" y="3680109"/>
            <a:ext cx="1167580" cy="307258"/>
          </a:xfrm>
          <a:prstGeom prst="rect">
            <a:avLst/>
          </a:prstGeom>
          <a:solidFill>
            <a:schemeClr val="bg2">
              <a:lumMod val="5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Job 7</a:t>
            </a:r>
          </a:p>
        </p:txBody>
      </p:sp>
      <p:sp>
        <p:nvSpPr>
          <p:cNvPr id="12" name="TextBox 11">
            <a:extLst>
              <a:ext uri="{FF2B5EF4-FFF2-40B4-BE49-F238E27FC236}">
                <a16:creationId xmlns:a16="http://schemas.microsoft.com/office/drawing/2014/main" id="{D62D2FC3-9E4E-4D88-9CC5-FF544947ACF3}"/>
              </a:ext>
            </a:extLst>
          </p:cNvPr>
          <p:cNvSpPr txBox="1"/>
          <p:nvPr/>
        </p:nvSpPr>
        <p:spPr>
          <a:xfrm>
            <a:off x="1492520" y="5124011"/>
            <a:ext cx="505584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not enough on-prem resources</a:t>
            </a:r>
          </a:p>
        </p:txBody>
      </p:sp>
      <p:sp>
        <p:nvSpPr>
          <p:cNvPr id="14" name="Rectangle: Rounded Corners 13">
            <a:extLst>
              <a:ext uri="{FF2B5EF4-FFF2-40B4-BE49-F238E27FC236}">
                <a16:creationId xmlns:a16="http://schemas.microsoft.com/office/drawing/2014/main" id="{52439A80-7453-58B0-B95F-C9267E3C9F46}"/>
              </a:ext>
            </a:extLst>
          </p:cNvPr>
          <p:cNvSpPr/>
          <p:nvPr/>
        </p:nvSpPr>
        <p:spPr>
          <a:xfrm>
            <a:off x="1491010" y="2752385"/>
            <a:ext cx="1560870" cy="20729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0E48E0A-25FE-20B5-FE46-17CFCCE88037}"/>
              </a:ext>
            </a:extLst>
          </p:cNvPr>
          <p:cNvSpPr txBox="1"/>
          <p:nvPr/>
        </p:nvSpPr>
        <p:spPr>
          <a:xfrm>
            <a:off x="1159605" y="2302964"/>
            <a:ext cx="22229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on-prem datacenter </a:t>
            </a:r>
          </a:p>
        </p:txBody>
      </p:sp>
      <p:sp>
        <p:nvSpPr>
          <p:cNvPr id="18" name="Rectangle 17">
            <a:extLst>
              <a:ext uri="{FF2B5EF4-FFF2-40B4-BE49-F238E27FC236}">
                <a16:creationId xmlns:a16="http://schemas.microsoft.com/office/drawing/2014/main" id="{1659C508-28EF-14E9-8DC5-ADADE1A9F8CC}"/>
              </a:ext>
            </a:extLst>
          </p:cNvPr>
          <p:cNvSpPr/>
          <p:nvPr/>
        </p:nvSpPr>
        <p:spPr>
          <a:xfrm>
            <a:off x="1691277" y="2958216"/>
            <a:ext cx="1167580" cy="307258"/>
          </a:xfrm>
          <a:prstGeom prst="rect">
            <a:avLst/>
          </a:prstGeom>
          <a:solidFill>
            <a:schemeClr val="bg2">
              <a:lumMod val="5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Job 1</a:t>
            </a:r>
          </a:p>
        </p:txBody>
      </p:sp>
      <p:sp>
        <p:nvSpPr>
          <p:cNvPr id="20" name="Rectangle 19">
            <a:extLst>
              <a:ext uri="{FF2B5EF4-FFF2-40B4-BE49-F238E27FC236}">
                <a16:creationId xmlns:a16="http://schemas.microsoft.com/office/drawing/2014/main" id="{2E603D07-D68A-FF0F-0739-D1962724C709}"/>
              </a:ext>
            </a:extLst>
          </p:cNvPr>
          <p:cNvSpPr/>
          <p:nvPr/>
        </p:nvSpPr>
        <p:spPr>
          <a:xfrm>
            <a:off x="1691276" y="3375310"/>
            <a:ext cx="1167580" cy="307258"/>
          </a:xfrm>
          <a:prstGeom prst="rect">
            <a:avLst/>
          </a:prstGeom>
          <a:solidFill>
            <a:schemeClr val="bg2">
              <a:lumMod val="5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Job 2</a:t>
            </a:r>
          </a:p>
        </p:txBody>
      </p:sp>
      <p:sp>
        <p:nvSpPr>
          <p:cNvPr id="22" name="Rectangle 21">
            <a:extLst>
              <a:ext uri="{FF2B5EF4-FFF2-40B4-BE49-F238E27FC236}">
                <a16:creationId xmlns:a16="http://schemas.microsoft.com/office/drawing/2014/main" id="{3670E195-FCC3-331E-D0A6-12E2D9D495FD}"/>
              </a:ext>
            </a:extLst>
          </p:cNvPr>
          <p:cNvSpPr/>
          <p:nvPr/>
        </p:nvSpPr>
        <p:spPr>
          <a:xfrm>
            <a:off x="1691276" y="4233563"/>
            <a:ext cx="1167580" cy="307258"/>
          </a:xfrm>
          <a:prstGeom prst="rect">
            <a:avLst/>
          </a:prstGeom>
          <a:solidFill>
            <a:schemeClr val="bg2">
              <a:lumMod val="5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Job 4</a:t>
            </a:r>
          </a:p>
        </p:txBody>
      </p:sp>
      <p:sp>
        <p:nvSpPr>
          <p:cNvPr id="24" name="Rectangle 23">
            <a:extLst>
              <a:ext uri="{FF2B5EF4-FFF2-40B4-BE49-F238E27FC236}">
                <a16:creationId xmlns:a16="http://schemas.microsoft.com/office/drawing/2014/main" id="{B80CF13D-B64C-DA63-CBEB-D9E67F3BC834}"/>
              </a:ext>
            </a:extLst>
          </p:cNvPr>
          <p:cNvSpPr/>
          <p:nvPr/>
        </p:nvSpPr>
        <p:spPr>
          <a:xfrm>
            <a:off x="1691276" y="3808447"/>
            <a:ext cx="1167580" cy="307258"/>
          </a:xfrm>
          <a:prstGeom prst="rect">
            <a:avLst/>
          </a:prstGeom>
          <a:solidFill>
            <a:schemeClr val="bg2">
              <a:lumMod val="5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Job 3</a:t>
            </a:r>
          </a:p>
        </p:txBody>
      </p:sp>
      <p:sp>
        <p:nvSpPr>
          <p:cNvPr id="4" name="Slide Number Placeholder 3">
            <a:extLst>
              <a:ext uri="{FF2B5EF4-FFF2-40B4-BE49-F238E27FC236}">
                <a16:creationId xmlns:a16="http://schemas.microsoft.com/office/drawing/2014/main" id="{C70BDED7-01EA-466D-9E90-00BD6933EF62}"/>
              </a:ext>
            </a:extLst>
          </p:cNvPr>
          <p:cNvSpPr>
            <a:spLocks noGrp="1"/>
          </p:cNvSpPr>
          <p:nvPr>
            <p:ph type="sldNum" sz="quarter" idx="12"/>
          </p:nvPr>
        </p:nvSpPr>
        <p:spPr/>
        <p:txBody>
          <a:bodyPr/>
          <a:lstStyle/>
          <a:p>
            <a:fld id="{330EA680-D336-4FF7-8B7A-9848BB0A1C32}" type="slidenum">
              <a:rPr lang="en-US" smtClean="0"/>
              <a:t>3</a:t>
            </a:fld>
            <a:endParaRPr lang="en-US"/>
          </a:p>
        </p:txBody>
      </p:sp>
    </p:spTree>
    <p:extLst>
      <p:ext uri="{BB962C8B-B14F-4D97-AF65-F5344CB8AC3E}">
        <p14:creationId xmlns:p14="http://schemas.microsoft.com/office/powerpoint/2010/main" val="3097033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CCADA-5D2C-4E1D-DD90-E06154A481BB}"/>
              </a:ext>
            </a:extLst>
          </p:cNvPr>
          <p:cNvSpPr>
            <a:spLocks noGrp="1"/>
          </p:cNvSpPr>
          <p:nvPr>
            <p:ph type="title"/>
          </p:nvPr>
        </p:nvSpPr>
        <p:spPr/>
        <p:txBody>
          <a:bodyPr/>
          <a:lstStyle/>
          <a:p>
            <a:r>
              <a:rPr lang="en-US" dirty="0"/>
              <a:t>Serverless</a:t>
            </a:r>
          </a:p>
        </p:txBody>
      </p:sp>
      <p:pic>
        <p:nvPicPr>
          <p:cNvPr id="7" name="Content Placeholder 6" descr="A blue hexagon with yellow lightning bolt and white text&#10;&#10;AI-generated content may be incorrect.">
            <a:extLst>
              <a:ext uri="{FF2B5EF4-FFF2-40B4-BE49-F238E27FC236}">
                <a16:creationId xmlns:a16="http://schemas.microsoft.com/office/drawing/2014/main" id="{B9F0AE74-195E-8002-ABC1-95D87FC33512}"/>
              </a:ext>
            </a:extLst>
          </p:cNvPr>
          <p:cNvPicPr>
            <a:picLocks noGrp="1" noChangeAspect="1"/>
          </p:cNvPicPr>
          <p:nvPr>
            <p:ph idx="1"/>
          </p:nvPr>
        </p:nvPicPr>
        <p:blipFill>
          <a:blip r:embed="rId2"/>
          <a:srcRect l="-289" r="25289" b="-541"/>
          <a:stretch>
            <a:fillRect/>
          </a:stretch>
        </p:blipFill>
        <p:spPr>
          <a:xfrm>
            <a:off x="3766414" y="2612935"/>
            <a:ext cx="4550585" cy="1628008"/>
          </a:xfrm>
          <a:prstGeom prst="rect">
            <a:avLst/>
          </a:prstGeom>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B8947E9F-0EBA-FFAD-2592-F45E2563F115}"/>
                  </a:ext>
                </a:extLst>
              </p14:cNvPr>
              <p14:cNvContentPartPr/>
              <p14:nvPr/>
            </p14:nvContentPartPr>
            <p14:xfrm>
              <a:off x="8311549" y="2442504"/>
              <a:ext cx="18281" cy="1898611"/>
            </p14:xfrm>
          </p:contentPart>
        </mc:Choice>
        <mc:Fallback xmlns="">
          <p:pic>
            <p:nvPicPr>
              <p:cNvPr id="9" name="Ink 8">
                <a:extLst>
                  <a:ext uri="{FF2B5EF4-FFF2-40B4-BE49-F238E27FC236}">
                    <a16:creationId xmlns:a16="http://schemas.microsoft.com/office/drawing/2014/main" id="{B8947E9F-0EBA-FFAD-2592-F45E2563F115}"/>
                  </a:ext>
                </a:extLst>
              </p:cNvPr>
              <p:cNvPicPr/>
              <p:nvPr/>
            </p:nvPicPr>
            <p:blipFill>
              <a:blip r:embed="rId4"/>
              <a:stretch>
                <a:fillRect/>
              </a:stretch>
            </p:blipFill>
            <p:spPr>
              <a:xfrm>
                <a:off x="8276393" y="2406871"/>
                <a:ext cx="88241" cy="1970236"/>
              </a:xfrm>
              <a:prstGeom prst="rect">
                <a:avLst/>
              </a:prstGeom>
            </p:spPr>
          </p:pic>
        </mc:Fallback>
      </mc:AlternateContent>
      <p:sp>
        <p:nvSpPr>
          <p:cNvPr id="3" name="Slide Number Placeholder 2">
            <a:extLst>
              <a:ext uri="{FF2B5EF4-FFF2-40B4-BE49-F238E27FC236}">
                <a16:creationId xmlns:a16="http://schemas.microsoft.com/office/drawing/2014/main" id="{9D6F40D1-26D8-40BB-BF5A-F646D71DE6D9}"/>
              </a:ext>
            </a:extLst>
          </p:cNvPr>
          <p:cNvSpPr>
            <a:spLocks noGrp="1"/>
          </p:cNvSpPr>
          <p:nvPr>
            <p:ph type="sldNum" sz="quarter" idx="12"/>
          </p:nvPr>
        </p:nvSpPr>
        <p:spPr/>
        <p:txBody>
          <a:bodyPr/>
          <a:lstStyle/>
          <a:p>
            <a:fld id="{330EA680-D336-4FF7-8B7A-9848BB0A1C32}" type="slidenum">
              <a:rPr lang="en-US" smtClean="0"/>
              <a:t>30</a:t>
            </a:fld>
            <a:endParaRPr lang="en-US"/>
          </a:p>
        </p:txBody>
      </p:sp>
    </p:spTree>
    <p:extLst>
      <p:ext uri="{BB962C8B-B14F-4D97-AF65-F5344CB8AC3E}">
        <p14:creationId xmlns:p14="http://schemas.microsoft.com/office/powerpoint/2010/main" val="4246521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2F980-3082-56EE-6F15-3E05DA1E0974}"/>
              </a:ext>
            </a:extLst>
          </p:cNvPr>
          <p:cNvSpPr>
            <a:spLocks noGrp="1"/>
          </p:cNvSpPr>
          <p:nvPr>
            <p:ph type="title"/>
          </p:nvPr>
        </p:nvSpPr>
        <p:spPr/>
        <p:txBody>
          <a:bodyPr/>
          <a:lstStyle/>
          <a:p>
            <a:r>
              <a:rPr lang="en-US" dirty="0"/>
              <a:t>Serverless</a:t>
            </a:r>
          </a:p>
        </p:txBody>
      </p:sp>
      <p:pic>
        <p:nvPicPr>
          <p:cNvPr id="4" name="Picture 3">
            <a:extLst>
              <a:ext uri="{FF2B5EF4-FFF2-40B4-BE49-F238E27FC236}">
                <a16:creationId xmlns:a16="http://schemas.microsoft.com/office/drawing/2014/main" id="{FB221BC3-2E53-1090-C3EB-FCEA3603DA44}"/>
              </a:ext>
            </a:extLst>
          </p:cNvPr>
          <p:cNvPicPr>
            <a:picLocks noChangeAspect="1"/>
          </p:cNvPicPr>
          <p:nvPr/>
        </p:nvPicPr>
        <p:blipFill>
          <a:blip r:embed="rId2"/>
          <a:stretch>
            <a:fillRect/>
          </a:stretch>
        </p:blipFill>
        <p:spPr>
          <a:xfrm>
            <a:off x="0" y="1900199"/>
            <a:ext cx="12192000" cy="3750709"/>
          </a:xfrm>
          <a:prstGeom prst="rect">
            <a:avLst/>
          </a:prstGeom>
        </p:spPr>
      </p:pic>
      <p:sp>
        <p:nvSpPr>
          <p:cNvPr id="5" name="Slide Number Placeholder 4">
            <a:extLst>
              <a:ext uri="{FF2B5EF4-FFF2-40B4-BE49-F238E27FC236}">
                <a16:creationId xmlns:a16="http://schemas.microsoft.com/office/drawing/2014/main" id="{6918A732-6C5F-416E-9159-C7F1EEC239A5}"/>
              </a:ext>
            </a:extLst>
          </p:cNvPr>
          <p:cNvSpPr>
            <a:spLocks noGrp="1"/>
          </p:cNvSpPr>
          <p:nvPr>
            <p:ph type="sldNum" sz="quarter" idx="12"/>
          </p:nvPr>
        </p:nvSpPr>
        <p:spPr/>
        <p:txBody>
          <a:bodyPr/>
          <a:lstStyle/>
          <a:p>
            <a:fld id="{330EA680-D336-4FF7-8B7A-9848BB0A1C32}" type="slidenum">
              <a:rPr lang="en-US" smtClean="0"/>
              <a:t>31</a:t>
            </a:fld>
            <a:endParaRPr lang="en-US"/>
          </a:p>
        </p:txBody>
      </p:sp>
    </p:spTree>
    <p:extLst>
      <p:ext uri="{BB962C8B-B14F-4D97-AF65-F5344CB8AC3E}">
        <p14:creationId xmlns:p14="http://schemas.microsoft.com/office/powerpoint/2010/main" val="3002514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9E701-001B-025A-56D7-589813AD56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5C5DAF-FBBC-D732-ACC3-48037ED1759B}"/>
              </a:ext>
            </a:extLst>
          </p:cNvPr>
          <p:cNvSpPr>
            <a:spLocks noGrp="1"/>
          </p:cNvSpPr>
          <p:nvPr>
            <p:ph type="title"/>
          </p:nvPr>
        </p:nvSpPr>
        <p:spPr/>
        <p:txBody>
          <a:bodyPr/>
          <a:lstStyle/>
          <a:p>
            <a:r>
              <a:rPr lang="en-US" dirty="0"/>
              <a:t>Per Request Costs</a:t>
            </a:r>
          </a:p>
        </p:txBody>
      </p:sp>
      <p:sp>
        <p:nvSpPr>
          <p:cNvPr id="3" name="Content Placeholder 2">
            <a:extLst>
              <a:ext uri="{FF2B5EF4-FFF2-40B4-BE49-F238E27FC236}">
                <a16:creationId xmlns:a16="http://schemas.microsoft.com/office/drawing/2014/main" id="{E3A9DDC1-16B8-5053-A7FB-BFE049D3B595}"/>
              </a:ext>
            </a:extLst>
          </p:cNvPr>
          <p:cNvSpPr>
            <a:spLocks noGrp="1"/>
          </p:cNvSpPr>
          <p:nvPr>
            <p:ph idx="1"/>
          </p:nvPr>
        </p:nvSpPr>
        <p:spPr>
          <a:xfrm>
            <a:off x="838200" y="1825625"/>
            <a:ext cx="8217310" cy="4351338"/>
          </a:xfrm>
        </p:spPr>
        <p:txBody>
          <a:bodyPr vert="horz" lIns="91440" tIns="45720" rIns="91440" bIns="45720" rtlCol="0" anchor="t">
            <a:normAutofit/>
          </a:bodyPr>
          <a:lstStyle/>
          <a:p>
            <a:r>
              <a:rPr lang="en-US" b="1" dirty="0">
                <a:ea typeface="+mn-lt"/>
                <a:cs typeface="+mn-lt"/>
              </a:rPr>
              <a:t>If object PUT cost</a:t>
            </a:r>
            <a:r>
              <a:rPr lang="en-US" dirty="0"/>
              <a:t> high </a:t>
            </a:r>
            <a:r>
              <a:rPr lang="en-US" dirty="0">
                <a:sym typeface="Wingdings" panose="05000000000000000000" pitchFamily="2" charset="2"/>
              </a:rPr>
              <a:t> </a:t>
            </a:r>
            <a:r>
              <a:rPr lang="en-US" dirty="0"/>
              <a:t>TTL can’t cap cache cost</a:t>
            </a:r>
          </a:p>
          <a:p>
            <a:pPr marL="0" indent="0">
              <a:buNone/>
            </a:pPr>
            <a:r>
              <a:rPr lang="en-US" dirty="0">
                <a:sym typeface="Wingdings" panose="05000000000000000000" pitchFamily="2" charset="2"/>
              </a:rPr>
              <a:t>			           </a:t>
            </a:r>
            <a:r>
              <a:rPr lang="en-US" dirty="0"/>
              <a:t>Fallback to filter policy   </a:t>
            </a:r>
          </a:p>
        </p:txBody>
      </p:sp>
      <p:pic>
        <p:nvPicPr>
          <p:cNvPr id="4" name="Picture 3">
            <a:extLst>
              <a:ext uri="{FF2B5EF4-FFF2-40B4-BE49-F238E27FC236}">
                <a16:creationId xmlns:a16="http://schemas.microsoft.com/office/drawing/2014/main" id="{7A9B7029-ABC9-8B74-A15D-7A155030B6CA}"/>
              </a:ext>
            </a:extLst>
          </p:cNvPr>
          <p:cNvPicPr>
            <a:picLocks noChangeAspect="1"/>
          </p:cNvPicPr>
          <p:nvPr/>
        </p:nvPicPr>
        <p:blipFill>
          <a:blip r:embed="rId2"/>
          <a:stretch>
            <a:fillRect/>
          </a:stretch>
        </p:blipFill>
        <p:spPr>
          <a:xfrm>
            <a:off x="294968" y="3274291"/>
            <a:ext cx="11614355" cy="3578645"/>
          </a:xfrm>
          <a:prstGeom prst="rect">
            <a:avLst/>
          </a:prstGeom>
        </p:spPr>
      </p:pic>
      <p:pic>
        <p:nvPicPr>
          <p:cNvPr id="6" name="Picture 5">
            <a:extLst>
              <a:ext uri="{FF2B5EF4-FFF2-40B4-BE49-F238E27FC236}">
                <a16:creationId xmlns:a16="http://schemas.microsoft.com/office/drawing/2014/main" id="{E913935B-DD67-25A3-4142-FCBD2A5317A9}"/>
              </a:ext>
            </a:extLst>
          </p:cNvPr>
          <p:cNvPicPr>
            <a:picLocks noChangeAspect="1"/>
          </p:cNvPicPr>
          <p:nvPr/>
        </p:nvPicPr>
        <p:blipFill>
          <a:blip r:embed="rId3"/>
          <a:srcRect l="63579" t="-1376" r="-29" b="1376"/>
          <a:stretch>
            <a:fillRect/>
          </a:stretch>
        </p:blipFill>
        <p:spPr>
          <a:xfrm>
            <a:off x="9846416" y="117154"/>
            <a:ext cx="2349015" cy="2683547"/>
          </a:xfrm>
          <a:prstGeom prst="rect">
            <a:avLst/>
          </a:prstGeom>
        </p:spPr>
      </p:pic>
      <p:sp>
        <p:nvSpPr>
          <p:cNvPr id="5" name="Slide Number Placeholder 4">
            <a:extLst>
              <a:ext uri="{FF2B5EF4-FFF2-40B4-BE49-F238E27FC236}">
                <a16:creationId xmlns:a16="http://schemas.microsoft.com/office/drawing/2014/main" id="{699FBBCF-BED0-49BE-91BB-D0C0AADE5DB3}"/>
              </a:ext>
            </a:extLst>
          </p:cNvPr>
          <p:cNvSpPr>
            <a:spLocks noGrp="1"/>
          </p:cNvSpPr>
          <p:nvPr>
            <p:ph type="sldNum" sz="quarter" idx="12"/>
          </p:nvPr>
        </p:nvSpPr>
        <p:spPr/>
        <p:txBody>
          <a:bodyPr/>
          <a:lstStyle/>
          <a:p>
            <a:fld id="{330EA680-D336-4FF7-8B7A-9848BB0A1C32}" type="slidenum">
              <a:rPr lang="en-US" smtClean="0"/>
              <a:t>32</a:t>
            </a:fld>
            <a:endParaRPr lang="en-US"/>
          </a:p>
        </p:txBody>
      </p:sp>
    </p:spTree>
    <p:extLst>
      <p:ext uri="{BB962C8B-B14F-4D97-AF65-F5344CB8AC3E}">
        <p14:creationId xmlns:p14="http://schemas.microsoft.com/office/powerpoint/2010/main" val="1755968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AB790-F59C-A8A2-725E-2278111587F2}"/>
              </a:ext>
            </a:extLst>
          </p:cNvPr>
          <p:cNvSpPr>
            <a:spLocks noGrp="1"/>
          </p:cNvSpPr>
          <p:nvPr>
            <p:ph type="title"/>
          </p:nvPr>
        </p:nvSpPr>
        <p:spPr/>
        <p:txBody>
          <a:bodyPr/>
          <a:lstStyle/>
          <a:p>
            <a:r>
              <a:rPr lang="en-US" dirty="0"/>
              <a:t>Utilizing Different Storage Services</a:t>
            </a:r>
          </a:p>
        </p:txBody>
      </p:sp>
      <p:sp>
        <p:nvSpPr>
          <p:cNvPr id="3" name="Content Placeholder 2">
            <a:extLst>
              <a:ext uri="{FF2B5EF4-FFF2-40B4-BE49-F238E27FC236}">
                <a16:creationId xmlns:a16="http://schemas.microsoft.com/office/drawing/2014/main" id="{56FCE4DE-6461-F330-16A6-683B92747606}"/>
              </a:ext>
            </a:extLst>
          </p:cNvPr>
          <p:cNvSpPr>
            <a:spLocks noGrp="1"/>
          </p:cNvSpPr>
          <p:nvPr>
            <p:ph idx="1"/>
          </p:nvPr>
        </p:nvSpPr>
        <p:spPr>
          <a:xfrm>
            <a:off x="838200" y="1825625"/>
            <a:ext cx="6172200" cy="1022125"/>
          </a:xfrm>
        </p:spPr>
        <p:txBody>
          <a:bodyPr vert="horz" lIns="91440" tIns="45720" rIns="91440" bIns="45720" rtlCol="0" anchor="t">
            <a:normAutofit/>
          </a:bodyPr>
          <a:lstStyle/>
          <a:p>
            <a:r>
              <a:rPr lang="en-US" dirty="0"/>
              <a:t>Multiple cloud storage services</a:t>
            </a:r>
          </a:p>
          <a:p>
            <a:r>
              <a:rPr lang="en-US" dirty="0"/>
              <a:t>Differ in cost &amp; performance</a:t>
            </a:r>
          </a:p>
          <a:p>
            <a:endParaRPr lang="en-US" dirty="0"/>
          </a:p>
          <a:p>
            <a:endParaRPr lang="en-US" dirty="0">
              <a:solidFill>
                <a:srgbClr val="00B050"/>
              </a:solidFill>
            </a:endParaRPr>
          </a:p>
          <a:p>
            <a:endParaRPr lang="en-US" dirty="0">
              <a:solidFill>
                <a:srgbClr val="00B050"/>
              </a:solidFill>
            </a:endParaRPr>
          </a:p>
        </p:txBody>
      </p:sp>
      <p:sp>
        <p:nvSpPr>
          <p:cNvPr id="5" name="Slide Number Placeholder 4">
            <a:extLst>
              <a:ext uri="{FF2B5EF4-FFF2-40B4-BE49-F238E27FC236}">
                <a16:creationId xmlns:a16="http://schemas.microsoft.com/office/drawing/2014/main" id="{43AAED92-44C4-4DBC-BA03-0442A0481FF1}"/>
              </a:ext>
            </a:extLst>
          </p:cNvPr>
          <p:cNvSpPr>
            <a:spLocks noGrp="1"/>
          </p:cNvSpPr>
          <p:nvPr>
            <p:ph type="sldNum" sz="quarter" idx="12"/>
          </p:nvPr>
        </p:nvSpPr>
        <p:spPr/>
        <p:txBody>
          <a:bodyPr/>
          <a:lstStyle/>
          <a:p>
            <a:fld id="{330EA680-D336-4FF7-8B7A-9848BB0A1C32}" type="slidenum">
              <a:rPr lang="en-US" smtClean="0"/>
              <a:t>33</a:t>
            </a:fld>
            <a:endParaRPr lang="en-US"/>
          </a:p>
        </p:txBody>
      </p:sp>
      <p:grpSp>
        <p:nvGrpSpPr>
          <p:cNvPr id="17" name="Group 16">
            <a:extLst>
              <a:ext uri="{FF2B5EF4-FFF2-40B4-BE49-F238E27FC236}">
                <a16:creationId xmlns:a16="http://schemas.microsoft.com/office/drawing/2014/main" id="{4E72B269-C470-9422-8E82-E316F8DCA7AC}"/>
              </a:ext>
            </a:extLst>
          </p:cNvPr>
          <p:cNvGrpSpPr/>
          <p:nvPr/>
        </p:nvGrpSpPr>
        <p:grpSpPr>
          <a:xfrm>
            <a:off x="2784928" y="3555998"/>
            <a:ext cx="7003139" cy="1406071"/>
            <a:chOff x="3891642" y="3646712"/>
            <a:chExt cx="7003139" cy="1406071"/>
          </a:xfrm>
        </p:grpSpPr>
        <p:sp>
          <p:nvSpPr>
            <p:cNvPr id="7" name="TextBox 6">
              <a:extLst>
                <a:ext uri="{FF2B5EF4-FFF2-40B4-BE49-F238E27FC236}">
                  <a16:creationId xmlns:a16="http://schemas.microsoft.com/office/drawing/2014/main" id="{281A81EE-6AFE-6291-366C-43407A94D2C4}"/>
                </a:ext>
              </a:extLst>
            </p:cNvPr>
            <p:cNvSpPr txBox="1"/>
            <p:nvPr/>
          </p:nvSpPr>
          <p:spPr>
            <a:xfrm>
              <a:off x="6037438" y="3650503"/>
              <a:ext cx="1815777" cy="461665"/>
            </a:xfrm>
            <a:prstGeom prst="rect">
              <a:avLst/>
            </a:prstGeom>
            <a:solidFill>
              <a:schemeClr val="accent2">
                <a:lumMod val="75000"/>
              </a:schemeClr>
            </a:solidFill>
            <a:ln>
              <a:solidFill>
                <a:schemeClr val="accent2">
                  <a:lumMod val="7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t>S3</a:t>
              </a:r>
            </a:p>
          </p:txBody>
        </p:sp>
        <p:sp>
          <p:nvSpPr>
            <p:cNvPr id="8" name="TextBox 7">
              <a:extLst>
                <a:ext uri="{FF2B5EF4-FFF2-40B4-BE49-F238E27FC236}">
                  <a16:creationId xmlns:a16="http://schemas.microsoft.com/office/drawing/2014/main" id="{081EA32E-B74B-109F-3B5C-C569CCCB1D72}"/>
                </a:ext>
              </a:extLst>
            </p:cNvPr>
            <p:cNvSpPr txBox="1"/>
            <p:nvPr/>
          </p:nvSpPr>
          <p:spPr>
            <a:xfrm>
              <a:off x="6037437" y="4085931"/>
              <a:ext cx="1815778" cy="461665"/>
            </a:xfrm>
            <a:prstGeom prst="rect">
              <a:avLst/>
            </a:prstGeom>
            <a:solidFill>
              <a:schemeClr val="accent2">
                <a:lumMod val="60000"/>
                <a:lumOff val="40000"/>
              </a:schemeClr>
            </a:solidFill>
            <a:ln>
              <a:solidFill>
                <a:schemeClr val="accent2">
                  <a:lumMod val="60000"/>
                  <a:lumOff val="4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S3 Express</a:t>
              </a:r>
            </a:p>
          </p:txBody>
        </p:sp>
        <p:sp>
          <p:nvSpPr>
            <p:cNvPr id="9" name="TextBox 8">
              <a:extLst>
                <a:ext uri="{FF2B5EF4-FFF2-40B4-BE49-F238E27FC236}">
                  <a16:creationId xmlns:a16="http://schemas.microsoft.com/office/drawing/2014/main" id="{40F9B3A0-0661-B3A8-0851-5DC5858F343B}"/>
                </a:ext>
              </a:extLst>
            </p:cNvPr>
            <p:cNvSpPr txBox="1"/>
            <p:nvPr/>
          </p:nvSpPr>
          <p:spPr>
            <a:xfrm>
              <a:off x="6037437" y="4557646"/>
              <a:ext cx="1815778" cy="461665"/>
            </a:xfrm>
            <a:prstGeom prst="rect">
              <a:avLst/>
            </a:prstGeom>
            <a:solidFill>
              <a:schemeClr val="accent2">
                <a:lumMod val="40000"/>
                <a:lumOff val="60000"/>
              </a:schemeClr>
            </a:solidFill>
            <a:ln>
              <a:solidFill>
                <a:schemeClr val="accent2">
                  <a:lumMod val="40000"/>
                  <a:lumOff val="6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err="1"/>
                <a:t>ElastiCache</a:t>
              </a:r>
            </a:p>
          </p:txBody>
        </p:sp>
        <p:sp>
          <p:nvSpPr>
            <p:cNvPr id="10" name="Arrow: Up 9">
              <a:extLst>
                <a:ext uri="{FF2B5EF4-FFF2-40B4-BE49-F238E27FC236}">
                  <a16:creationId xmlns:a16="http://schemas.microsoft.com/office/drawing/2014/main" id="{A75BB411-7280-BC7D-3E0A-C127DF5AF9BC}"/>
                </a:ext>
              </a:extLst>
            </p:cNvPr>
            <p:cNvSpPr/>
            <p:nvPr/>
          </p:nvSpPr>
          <p:spPr>
            <a:xfrm rot="10800000">
              <a:off x="4590143" y="3646713"/>
              <a:ext cx="907142" cy="1378857"/>
            </a:xfrm>
            <a:prstGeom prst="up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2F7999B-9B99-A769-5723-ADACE44C519A}"/>
                </a:ext>
              </a:extLst>
            </p:cNvPr>
            <p:cNvSpPr txBox="1"/>
            <p:nvPr/>
          </p:nvSpPr>
          <p:spPr>
            <a:xfrm>
              <a:off x="3891643" y="3646713"/>
              <a:ext cx="69849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slow</a:t>
              </a:r>
            </a:p>
          </p:txBody>
        </p:sp>
        <p:sp>
          <p:nvSpPr>
            <p:cNvPr id="13" name="TextBox 12">
              <a:extLst>
                <a:ext uri="{FF2B5EF4-FFF2-40B4-BE49-F238E27FC236}">
                  <a16:creationId xmlns:a16="http://schemas.microsoft.com/office/drawing/2014/main" id="{3C749630-396E-1A1E-A00E-16E08CEA8B93}"/>
                </a:ext>
              </a:extLst>
            </p:cNvPr>
            <p:cNvSpPr txBox="1"/>
            <p:nvPr/>
          </p:nvSpPr>
          <p:spPr>
            <a:xfrm>
              <a:off x="3891642" y="4390569"/>
              <a:ext cx="69849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fast</a:t>
              </a:r>
            </a:p>
          </p:txBody>
        </p:sp>
        <p:sp>
          <p:nvSpPr>
            <p:cNvPr id="14" name="Arrow: Up 13">
              <a:extLst>
                <a:ext uri="{FF2B5EF4-FFF2-40B4-BE49-F238E27FC236}">
                  <a16:creationId xmlns:a16="http://schemas.microsoft.com/office/drawing/2014/main" id="{12E62E11-F3CB-B3CD-92B9-BFA9E3827D4D}"/>
                </a:ext>
              </a:extLst>
            </p:cNvPr>
            <p:cNvSpPr/>
            <p:nvPr/>
          </p:nvSpPr>
          <p:spPr>
            <a:xfrm rot="10800000">
              <a:off x="8463642" y="3673926"/>
              <a:ext cx="907142" cy="1378857"/>
            </a:xfrm>
            <a:prstGeom prst="up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A214CA7-7B47-0A8C-28F5-3ED55F19AFB8}"/>
                </a:ext>
              </a:extLst>
            </p:cNvPr>
            <p:cNvSpPr txBox="1"/>
            <p:nvPr/>
          </p:nvSpPr>
          <p:spPr>
            <a:xfrm>
              <a:off x="9524999" y="3646712"/>
              <a:ext cx="99785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cheap</a:t>
              </a:r>
            </a:p>
          </p:txBody>
        </p:sp>
        <p:sp>
          <p:nvSpPr>
            <p:cNvPr id="16" name="TextBox 15">
              <a:extLst>
                <a:ext uri="{FF2B5EF4-FFF2-40B4-BE49-F238E27FC236}">
                  <a16:creationId xmlns:a16="http://schemas.microsoft.com/office/drawing/2014/main" id="{16BC7EE9-9239-8A08-9B46-33F338F1593A}"/>
                </a:ext>
              </a:extLst>
            </p:cNvPr>
            <p:cNvSpPr txBox="1"/>
            <p:nvPr/>
          </p:nvSpPr>
          <p:spPr>
            <a:xfrm>
              <a:off x="9524998" y="4390569"/>
              <a:ext cx="136978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expansive</a:t>
              </a:r>
            </a:p>
          </p:txBody>
        </p:sp>
      </p:grpSp>
    </p:spTree>
    <p:extLst>
      <p:ext uri="{BB962C8B-B14F-4D97-AF65-F5344CB8AC3E}">
        <p14:creationId xmlns:p14="http://schemas.microsoft.com/office/powerpoint/2010/main" val="64587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C2404-A091-489B-58CD-5CC15FD163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BC2058-28C8-5DD4-7306-200A335BE395}"/>
              </a:ext>
            </a:extLst>
          </p:cNvPr>
          <p:cNvSpPr>
            <a:spLocks noGrp="1"/>
          </p:cNvSpPr>
          <p:nvPr>
            <p:ph type="title"/>
          </p:nvPr>
        </p:nvSpPr>
        <p:spPr/>
        <p:txBody>
          <a:bodyPr/>
          <a:lstStyle/>
          <a:p>
            <a:r>
              <a:rPr lang="en-US" dirty="0"/>
              <a:t>Utilizing Different Storage Services</a:t>
            </a:r>
          </a:p>
        </p:txBody>
      </p:sp>
      <p:pic>
        <p:nvPicPr>
          <p:cNvPr id="4" name="Picture 3">
            <a:extLst>
              <a:ext uri="{FF2B5EF4-FFF2-40B4-BE49-F238E27FC236}">
                <a16:creationId xmlns:a16="http://schemas.microsoft.com/office/drawing/2014/main" id="{AE82B763-B9F4-98C7-C956-A61EB561E2B1}"/>
              </a:ext>
            </a:extLst>
          </p:cNvPr>
          <p:cNvPicPr>
            <a:picLocks noChangeAspect="1"/>
          </p:cNvPicPr>
          <p:nvPr/>
        </p:nvPicPr>
        <p:blipFill>
          <a:blip r:embed="rId2"/>
          <a:stretch>
            <a:fillRect/>
          </a:stretch>
        </p:blipFill>
        <p:spPr>
          <a:xfrm>
            <a:off x="3254125" y="1714887"/>
            <a:ext cx="5683154" cy="4004969"/>
          </a:xfrm>
          <a:prstGeom prst="rect">
            <a:avLst/>
          </a:prstGeom>
        </p:spPr>
      </p:pic>
      <p:sp>
        <p:nvSpPr>
          <p:cNvPr id="5" name="Slide Number Placeholder 4">
            <a:extLst>
              <a:ext uri="{FF2B5EF4-FFF2-40B4-BE49-F238E27FC236}">
                <a16:creationId xmlns:a16="http://schemas.microsoft.com/office/drawing/2014/main" id="{4721E67C-D5E2-400F-3BE9-25AAD9650363}"/>
              </a:ext>
            </a:extLst>
          </p:cNvPr>
          <p:cNvSpPr>
            <a:spLocks noGrp="1"/>
          </p:cNvSpPr>
          <p:nvPr>
            <p:ph type="sldNum" sz="quarter" idx="12"/>
          </p:nvPr>
        </p:nvSpPr>
        <p:spPr/>
        <p:txBody>
          <a:bodyPr/>
          <a:lstStyle/>
          <a:p>
            <a:fld id="{330EA680-D336-4FF7-8B7A-9848BB0A1C32}" type="slidenum">
              <a:rPr lang="en-US" smtClean="0"/>
              <a:t>34</a:t>
            </a:fld>
            <a:endParaRPr lang="en-US"/>
          </a:p>
        </p:txBody>
      </p:sp>
    </p:spTree>
    <p:extLst>
      <p:ext uri="{BB962C8B-B14F-4D97-AF65-F5344CB8AC3E}">
        <p14:creationId xmlns:p14="http://schemas.microsoft.com/office/powerpoint/2010/main" val="24310575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27B69-ABB0-7BC1-F6AF-CFB0E6A922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B28FBB-A2D8-97D9-97C6-7EB10647D663}"/>
              </a:ext>
            </a:extLst>
          </p:cNvPr>
          <p:cNvSpPr>
            <a:spLocks noGrp="1"/>
          </p:cNvSpPr>
          <p:nvPr>
            <p:ph type="title"/>
          </p:nvPr>
        </p:nvSpPr>
        <p:spPr/>
        <p:txBody>
          <a:bodyPr/>
          <a:lstStyle/>
          <a:p>
            <a:r>
              <a:rPr lang="en-US" dirty="0"/>
              <a:t>Utilizing Different Storage Services</a:t>
            </a:r>
          </a:p>
        </p:txBody>
      </p:sp>
      <p:sp>
        <p:nvSpPr>
          <p:cNvPr id="3" name="Content Placeholder 2">
            <a:extLst>
              <a:ext uri="{FF2B5EF4-FFF2-40B4-BE49-F238E27FC236}">
                <a16:creationId xmlns:a16="http://schemas.microsoft.com/office/drawing/2014/main" id="{19C61D07-CABA-D91D-B29D-4DD29EF6FCF6}"/>
              </a:ext>
            </a:extLst>
          </p:cNvPr>
          <p:cNvSpPr>
            <a:spLocks noGrp="1"/>
          </p:cNvSpPr>
          <p:nvPr>
            <p:ph idx="1"/>
          </p:nvPr>
        </p:nvSpPr>
        <p:spPr>
          <a:xfrm>
            <a:off x="838200" y="1825625"/>
            <a:ext cx="6172200" cy="4351338"/>
          </a:xfrm>
        </p:spPr>
        <p:txBody>
          <a:bodyPr vert="horz" lIns="91440" tIns="45720" rIns="91440" bIns="45720" rtlCol="0" anchor="t">
            <a:normAutofit/>
          </a:bodyPr>
          <a:lstStyle/>
          <a:p>
            <a:r>
              <a:rPr lang="en-US" dirty="0">
                <a:solidFill>
                  <a:srgbClr val="00B050"/>
                </a:solidFill>
              </a:rPr>
              <a:t>Different objects fit different services</a:t>
            </a:r>
            <a:endParaRPr lang="en-US" dirty="0"/>
          </a:p>
          <a:p>
            <a:endParaRPr lang="en-US" dirty="0">
              <a:ea typeface="+mn-lt"/>
              <a:cs typeface="+mn-lt"/>
            </a:endParaRPr>
          </a:p>
          <a:p>
            <a:r>
              <a:rPr lang="en-US" dirty="0">
                <a:ea typeface="+mn-lt"/>
                <a:cs typeface="+mn-lt"/>
              </a:rPr>
              <a:t>Tiered cache may reduce costs for </a:t>
            </a:r>
            <a:r>
              <a:rPr lang="en-US" b="1" dirty="0"/>
              <a:t>single cloud </a:t>
            </a:r>
            <a:r>
              <a:rPr lang="en-US" dirty="0"/>
              <a:t>applications</a:t>
            </a:r>
            <a:endParaRPr lang="en-US"/>
          </a:p>
          <a:p>
            <a:endParaRPr lang="en-US" dirty="0">
              <a:solidFill>
                <a:srgbClr val="00B050"/>
              </a:solidFill>
            </a:endParaRPr>
          </a:p>
        </p:txBody>
      </p:sp>
      <p:pic>
        <p:nvPicPr>
          <p:cNvPr id="4" name="Picture 3">
            <a:extLst>
              <a:ext uri="{FF2B5EF4-FFF2-40B4-BE49-F238E27FC236}">
                <a16:creationId xmlns:a16="http://schemas.microsoft.com/office/drawing/2014/main" id="{5962A04D-4D4E-9769-A797-0EFCC40139AB}"/>
              </a:ext>
            </a:extLst>
          </p:cNvPr>
          <p:cNvPicPr>
            <a:picLocks noChangeAspect="1"/>
          </p:cNvPicPr>
          <p:nvPr/>
        </p:nvPicPr>
        <p:blipFill>
          <a:blip r:embed="rId2"/>
          <a:stretch>
            <a:fillRect/>
          </a:stretch>
        </p:blipFill>
        <p:spPr>
          <a:xfrm>
            <a:off x="7081444" y="1823234"/>
            <a:ext cx="4863281" cy="3426235"/>
          </a:xfrm>
          <a:prstGeom prst="rect">
            <a:avLst/>
          </a:prstGeom>
        </p:spPr>
      </p:pic>
      <p:sp>
        <p:nvSpPr>
          <p:cNvPr id="5" name="Slide Number Placeholder 4">
            <a:extLst>
              <a:ext uri="{FF2B5EF4-FFF2-40B4-BE49-F238E27FC236}">
                <a16:creationId xmlns:a16="http://schemas.microsoft.com/office/drawing/2014/main" id="{752B07DB-1205-D2C3-4E01-84E3341F49E3}"/>
              </a:ext>
            </a:extLst>
          </p:cNvPr>
          <p:cNvSpPr>
            <a:spLocks noGrp="1"/>
          </p:cNvSpPr>
          <p:nvPr>
            <p:ph type="sldNum" sz="quarter" idx="12"/>
          </p:nvPr>
        </p:nvSpPr>
        <p:spPr/>
        <p:txBody>
          <a:bodyPr/>
          <a:lstStyle/>
          <a:p>
            <a:fld id="{330EA680-D336-4FF7-8B7A-9848BB0A1C32}" type="slidenum">
              <a:rPr lang="en-US" smtClean="0"/>
              <a:t>35</a:t>
            </a:fld>
            <a:endParaRPr lang="en-US"/>
          </a:p>
        </p:txBody>
      </p:sp>
    </p:spTree>
    <p:extLst>
      <p:ext uri="{BB962C8B-B14F-4D97-AF65-F5344CB8AC3E}">
        <p14:creationId xmlns:p14="http://schemas.microsoft.com/office/powerpoint/2010/main" val="3694658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47C88-29C0-FA93-ACC2-E7307E732A3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CF8F7B81-D338-CE22-5EED-F58417916080}"/>
              </a:ext>
            </a:extLst>
          </p:cNvPr>
          <p:cNvSpPr>
            <a:spLocks noGrp="1"/>
          </p:cNvSpPr>
          <p:nvPr>
            <p:ph idx="1"/>
          </p:nvPr>
        </p:nvSpPr>
        <p:spPr/>
        <p:txBody>
          <a:bodyPr vert="horz" lIns="91440" tIns="45720" rIns="91440" bIns="45720" rtlCol="0" anchor="t">
            <a:normAutofit/>
          </a:bodyPr>
          <a:lstStyle/>
          <a:p>
            <a:r>
              <a:rPr lang="en-US" dirty="0"/>
              <a:t>In cloud computing caching introduces a cost optimization problem</a:t>
            </a:r>
          </a:p>
          <a:p>
            <a:r>
              <a:rPr lang="en-US" dirty="0"/>
              <a:t>Unlike traditional caching, cache size is unlimited</a:t>
            </a:r>
          </a:p>
          <a:p>
            <a:r>
              <a:rPr lang="en-US" dirty="0"/>
              <a:t>We explored several caching policies and showed cost savings for cloud bursting</a:t>
            </a:r>
          </a:p>
          <a:p>
            <a:pPr lvl="1">
              <a:buFont typeface="Courier New" panose="020B0604020202020204" pitchFamily="34" charset="0"/>
              <a:buChar char="o"/>
            </a:pPr>
            <a:r>
              <a:rPr lang="en-US" dirty="0"/>
              <a:t>Up to 80% savings with TTL policy </a:t>
            </a:r>
            <a:endParaRPr lang="en-US" sz="2800" dirty="0"/>
          </a:p>
        </p:txBody>
      </p:sp>
      <p:sp>
        <p:nvSpPr>
          <p:cNvPr id="4" name="Slide Number Placeholder 3">
            <a:extLst>
              <a:ext uri="{FF2B5EF4-FFF2-40B4-BE49-F238E27FC236}">
                <a16:creationId xmlns:a16="http://schemas.microsoft.com/office/drawing/2014/main" id="{C60253AC-F88E-40BE-B1E6-3023FFCA326C}"/>
              </a:ext>
            </a:extLst>
          </p:cNvPr>
          <p:cNvSpPr>
            <a:spLocks noGrp="1"/>
          </p:cNvSpPr>
          <p:nvPr>
            <p:ph type="sldNum" sz="quarter" idx="12"/>
          </p:nvPr>
        </p:nvSpPr>
        <p:spPr/>
        <p:txBody>
          <a:bodyPr/>
          <a:lstStyle/>
          <a:p>
            <a:fld id="{330EA680-D336-4FF7-8B7A-9848BB0A1C32}" type="slidenum">
              <a:rPr lang="en-US" smtClean="0"/>
              <a:t>36</a:t>
            </a:fld>
            <a:endParaRPr lang="en-US"/>
          </a:p>
        </p:txBody>
      </p:sp>
    </p:spTree>
    <p:extLst>
      <p:ext uri="{BB962C8B-B14F-4D97-AF65-F5344CB8AC3E}">
        <p14:creationId xmlns:p14="http://schemas.microsoft.com/office/powerpoint/2010/main" val="3759258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5F39-AEDA-9BB3-40A4-0533A1E1D9FD}"/>
              </a:ext>
            </a:extLst>
          </p:cNvPr>
          <p:cNvSpPr>
            <a:spLocks noGrp="1"/>
          </p:cNvSpPr>
          <p:nvPr>
            <p:ph type="title"/>
          </p:nvPr>
        </p:nvSpPr>
        <p:spPr>
          <a:xfrm>
            <a:off x="838200" y="2761738"/>
            <a:ext cx="10515600" cy="1325563"/>
          </a:xfrm>
        </p:spPr>
        <p:txBody>
          <a:bodyPr>
            <a:normAutofit/>
          </a:bodyPr>
          <a:lstStyle/>
          <a:p>
            <a:pPr algn="ctr"/>
            <a:r>
              <a:rPr lang="en-US" sz="6000" dirty="0"/>
              <a:t>Questions?</a:t>
            </a:r>
          </a:p>
        </p:txBody>
      </p:sp>
      <p:sp>
        <p:nvSpPr>
          <p:cNvPr id="3" name="TextBox 2">
            <a:extLst>
              <a:ext uri="{FF2B5EF4-FFF2-40B4-BE49-F238E27FC236}">
                <a16:creationId xmlns:a16="http://schemas.microsoft.com/office/drawing/2014/main" id="{E7F7DBA9-524C-5101-5F75-6E1B51E76460}"/>
              </a:ext>
            </a:extLst>
          </p:cNvPr>
          <p:cNvSpPr txBox="1"/>
          <p:nvPr/>
        </p:nvSpPr>
        <p:spPr>
          <a:xfrm>
            <a:off x="3464034" y="3902635"/>
            <a:ext cx="603500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hlinkClick r:id="rId3"/>
              </a:rPr>
              <a:t>itamar.gefen@campus.technion.ac.il</a:t>
            </a:r>
            <a:endParaRPr lang="en-US" sz="2800" dirty="0"/>
          </a:p>
        </p:txBody>
      </p:sp>
      <p:pic>
        <p:nvPicPr>
          <p:cNvPr id="6" name="Picture 5" descr="A blue text on a black background&#10;&#10;AI-generated content may be incorrect.">
            <a:extLst>
              <a:ext uri="{FF2B5EF4-FFF2-40B4-BE49-F238E27FC236}">
                <a16:creationId xmlns:a16="http://schemas.microsoft.com/office/drawing/2014/main" id="{94127A32-568B-A2F5-0BC9-CE74EA186F3D}"/>
              </a:ext>
            </a:extLst>
          </p:cNvPr>
          <p:cNvPicPr>
            <a:picLocks noChangeAspect="1"/>
          </p:cNvPicPr>
          <p:nvPr/>
        </p:nvPicPr>
        <p:blipFill>
          <a:blip r:embed="rId4"/>
          <a:stretch>
            <a:fillRect/>
          </a:stretch>
        </p:blipFill>
        <p:spPr>
          <a:xfrm>
            <a:off x="1062789" y="5254039"/>
            <a:ext cx="3048002" cy="1393158"/>
          </a:xfrm>
          <a:prstGeom prst="rect">
            <a:avLst/>
          </a:prstGeom>
        </p:spPr>
      </p:pic>
      <p:pic>
        <p:nvPicPr>
          <p:cNvPr id="8" name="Picture 7" descr="A blue and black striped logo&#10;&#10;AI-generated content may be incorrect.">
            <a:extLst>
              <a:ext uri="{FF2B5EF4-FFF2-40B4-BE49-F238E27FC236}">
                <a16:creationId xmlns:a16="http://schemas.microsoft.com/office/drawing/2014/main" id="{6CDAC356-0C5A-9C42-7F6C-A962DF6C763A}"/>
              </a:ext>
            </a:extLst>
          </p:cNvPr>
          <p:cNvPicPr>
            <a:picLocks noChangeAspect="1"/>
          </p:cNvPicPr>
          <p:nvPr/>
        </p:nvPicPr>
        <p:blipFill>
          <a:blip r:embed="rId5"/>
          <a:stretch>
            <a:fillRect/>
          </a:stretch>
        </p:blipFill>
        <p:spPr>
          <a:xfrm>
            <a:off x="8261684" y="5513971"/>
            <a:ext cx="2877554" cy="1133978"/>
          </a:xfrm>
          <a:prstGeom prst="rect">
            <a:avLst/>
          </a:prstGeom>
        </p:spPr>
      </p:pic>
    </p:spTree>
    <p:extLst>
      <p:ext uri="{BB962C8B-B14F-4D97-AF65-F5344CB8AC3E}">
        <p14:creationId xmlns:p14="http://schemas.microsoft.com/office/powerpoint/2010/main" val="23379754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5A282-CAF5-4C57-6772-0DECE3C62A96}"/>
              </a:ext>
            </a:extLst>
          </p:cNvPr>
          <p:cNvSpPr>
            <a:spLocks noGrp="1"/>
          </p:cNvSpPr>
          <p:nvPr>
            <p:ph type="title"/>
          </p:nvPr>
        </p:nvSpPr>
        <p:spPr/>
        <p:txBody>
          <a:bodyPr/>
          <a:lstStyle/>
          <a:p>
            <a:r>
              <a:rPr lang="en-US" dirty="0"/>
              <a:t>Not Pure IO-Bound</a:t>
            </a:r>
          </a:p>
        </p:txBody>
      </p:sp>
      <p:sp>
        <p:nvSpPr>
          <p:cNvPr id="3" name="Content Placeholder 2">
            <a:extLst>
              <a:ext uri="{FF2B5EF4-FFF2-40B4-BE49-F238E27FC236}">
                <a16:creationId xmlns:a16="http://schemas.microsoft.com/office/drawing/2014/main" id="{4A411175-861C-E1B4-C867-C06D0ABC6F86}"/>
              </a:ext>
            </a:extLst>
          </p:cNvPr>
          <p:cNvSpPr>
            <a:spLocks noGrp="1"/>
          </p:cNvSpPr>
          <p:nvPr>
            <p:ph idx="1"/>
          </p:nvPr>
        </p:nvSpPr>
        <p:spPr>
          <a:xfrm>
            <a:off x="838200" y="1825625"/>
            <a:ext cx="5255342" cy="4351338"/>
          </a:xfrm>
        </p:spPr>
        <p:txBody>
          <a:bodyPr vert="horz" lIns="91440" tIns="45720" rIns="91440" bIns="45720" rtlCol="0" anchor="t">
            <a:normAutofit/>
          </a:bodyPr>
          <a:lstStyle/>
          <a:p>
            <a:r>
              <a:rPr lang="en-US" dirty="0"/>
              <a:t>We considered a model in which each object read is followed by an additional CPU period</a:t>
            </a:r>
          </a:p>
          <a:p>
            <a:r>
              <a:rPr lang="en-US" dirty="0"/>
              <a:t>As can be seen, caching still achieve significant cost savings</a:t>
            </a:r>
          </a:p>
          <a:p>
            <a:r>
              <a:rPr lang="en-US" dirty="0"/>
              <a:t>However, as the functions are more CPU bound, the savings diminish </a:t>
            </a:r>
          </a:p>
        </p:txBody>
      </p:sp>
      <p:pic>
        <p:nvPicPr>
          <p:cNvPr id="4" name="Picture 3">
            <a:extLst>
              <a:ext uri="{FF2B5EF4-FFF2-40B4-BE49-F238E27FC236}">
                <a16:creationId xmlns:a16="http://schemas.microsoft.com/office/drawing/2014/main" id="{92717D5D-FBCB-D0E2-DA70-6E0D8A63E3D7}"/>
              </a:ext>
            </a:extLst>
          </p:cNvPr>
          <p:cNvPicPr>
            <a:picLocks noChangeAspect="1"/>
          </p:cNvPicPr>
          <p:nvPr/>
        </p:nvPicPr>
        <p:blipFill>
          <a:blip r:embed="rId2"/>
          <a:stretch>
            <a:fillRect/>
          </a:stretch>
        </p:blipFill>
        <p:spPr>
          <a:xfrm>
            <a:off x="6091699" y="2337927"/>
            <a:ext cx="5723604" cy="3325147"/>
          </a:xfrm>
          <a:prstGeom prst="rect">
            <a:avLst/>
          </a:prstGeom>
        </p:spPr>
      </p:pic>
      <p:sp>
        <p:nvSpPr>
          <p:cNvPr id="5" name="Slide Number Placeholder 4">
            <a:extLst>
              <a:ext uri="{FF2B5EF4-FFF2-40B4-BE49-F238E27FC236}">
                <a16:creationId xmlns:a16="http://schemas.microsoft.com/office/drawing/2014/main" id="{B3BEAB6E-4A60-4E92-8993-31C5C2C7B7AD}"/>
              </a:ext>
            </a:extLst>
          </p:cNvPr>
          <p:cNvSpPr>
            <a:spLocks noGrp="1"/>
          </p:cNvSpPr>
          <p:nvPr>
            <p:ph type="sldNum" sz="quarter" idx="12"/>
          </p:nvPr>
        </p:nvSpPr>
        <p:spPr/>
        <p:txBody>
          <a:bodyPr/>
          <a:lstStyle/>
          <a:p>
            <a:fld id="{330EA680-D336-4FF7-8B7A-9848BB0A1C32}" type="slidenum">
              <a:rPr lang="en-US" smtClean="0"/>
              <a:t>38</a:t>
            </a:fld>
            <a:endParaRPr lang="en-US"/>
          </a:p>
        </p:txBody>
      </p:sp>
    </p:spTree>
    <p:extLst>
      <p:ext uri="{BB962C8B-B14F-4D97-AF65-F5344CB8AC3E}">
        <p14:creationId xmlns:p14="http://schemas.microsoft.com/office/powerpoint/2010/main" val="108988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D3A99-6207-4345-7698-EF4841198B73}"/>
              </a:ext>
            </a:extLst>
          </p:cNvPr>
          <p:cNvSpPr>
            <a:spLocks noGrp="1"/>
          </p:cNvSpPr>
          <p:nvPr>
            <p:ph type="title"/>
          </p:nvPr>
        </p:nvSpPr>
        <p:spPr/>
        <p:txBody>
          <a:bodyPr/>
          <a:lstStyle/>
          <a:p>
            <a:r>
              <a:rPr lang="en-US" dirty="0"/>
              <a:t>Future Work: Dynamic Caching Policies</a:t>
            </a:r>
          </a:p>
        </p:txBody>
      </p:sp>
      <p:sp>
        <p:nvSpPr>
          <p:cNvPr id="3" name="Content Placeholder 2">
            <a:extLst>
              <a:ext uri="{FF2B5EF4-FFF2-40B4-BE49-F238E27FC236}">
                <a16:creationId xmlns:a16="http://schemas.microsoft.com/office/drawing/2014/main" id="{8A7BE8BB-F9D6-7F8B-AED2-03738E28EE4F}"/>
              </a:ext>
            </a:extLst>
          </p:cNvPr>
          <p:cNvSpPr>
            <a:spLocks noGrp="1"/>
          </p:cNvSpPr>
          <p:nvPr>
            <p:ph idx="1"/>
          </p:nvPr>
        </p:nvSpPr>
        <p:spPr/>
        <p:txBody>
          <a:bodyPr vert="horz" lIns="91440" tIns="45720" rIns="91440" bIns="45720" rtlCol="0" anchor="t">
            <a:normAutofit/>
          </a:bodyPr>
          <a:lstStyle/>
          <a:p>
            <a:r>
              <a:rPr lang="en-US" dirty="0">
                <a:ea typeface="+mn-lt"/>
                <a:cs typeface="+mn-lt"/>
              </a:rPr>
              <a:t>The caching policies previously discussed are static and do not adapt to client-specific access patterns</a:t>
            </a:r>
          </a:p>
          <a:p>
            <a:r>
              <a:rPr lang="en-US" dirty="0"/>
              <a:t> Adaptive policies may offer additional benefits, and may be better at utilizing additional storage types</a:t>
            </a:r>
          </a:p>
          <a:p>
            <a:endParaRPr lang="en-US" dirty="0"/>
          </a:p>
        </p:txBody>
      </p:sp>
      <p:sp>
        <p:nvSpPr>
          <p:cNvPr id="4" name="Slide Number Placeholder 3">
            <a:extLst>
              <a:ext uri="{FF2B5EF4-FFF2-40B4-BE49-F238E27FC236}">
                <a16:creationId xmlns:a16="http://schemas.microsoft.com/office/drawing/2014/main" id="{D46514E2-484A-4B40-8752-B693A7CE3457}"/>
              </a:ext>
            </a:extLst>
          </p:cNvPr>
          <p:cNvSpPr>
            <a:spLocks noGrp="1"/>
          </p:cNvSpPr>
          <p:nvPr>
            <p:ph type="sldNum" sz="quarter" idx="12"/>
          </p:nvPr>
        </p:nvSpPr>
        <p:spPr/>
        <p:txBody>
          <a:bodyPr/>
          <a:lstStyle/>
          <a:p>
            <a:fld id="{330EA680-D336-4FF7-8B7A-9848BB0A1C32}" type="slidenum">
              <a:rPr lang="en-US" smtClean="0"/>
              <a:t>39</a:t>
            </a:fld>
            <a:endParaRPr lang="en-US"/>
          </a:p>
        </p:txBody>
      </p:sp>
    </p:spTree>
    <p:extLst>
      <p:ext uri="{BB962C8B-B14F-4D97-AF65-F5344CB8AC3E}">
        <p14:creationId xmlns:p14="http://schemas.microsoft.com/office/powerpoint/2010/main" val="868264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AD345-E3A0-62AB-3835-698BEFDAC409}"/>
            </a:ext>
          </a:extLst>
        </p:cNvPr>
        <p:cNvGrpSpPr/>
        <p:nvPr/>
      </p:nvGrpSpPr>
      <p:grpSpPr>
        <a:xfrm>
          <a:off x="0" y="0"/>
          <a:ext cx="0" cy="0"/>
          <a:chOff x="0" y="0"/>
          <a:chExt cx="0" cy="0"/>
        </a:xfrm>
      </p:grpSpPr>
      <p:sp>
        <p:nvSpPr>
          <p:cNvPr id="19" name="Cloud 18">
            <a:extLst>
              <a:ext uri="{FF2B5EF4-FFF2-40B4-BE49-F238E27FC236}">
                <a16:creationId xmlns:a16="http://schemas.microsoft.com/office/drawing/2014/main" id="{80FE87BC-AD39-90E5-DBF8-FC2B6830CD78}"/>
              </a:ext>
            </a:extLst>
          </p:cNvPr>
          <p:cNvSpPr/>
          <p:nvPr/>
        </p:nvSpPr>
        <p:spPr>
          <a:xfrm>
            <a:off x="6599903" y="2937387"/>
            <a:ext cx="3367548" cy="2052483"/>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A6EF91-6D8C-A1EB-21C7-392FD6BB89AA}"/>
              </a:ext>
            </a:extLst>
          </p:cNvPr>
          <p:cNvSpPr>
            <a:spLocks noGrp="1"/>
          </p:cNvSpPr>
          <p:nvPr>
            <p:ph type="title"/>
          </p:nvPr>
        </p:nvSpPr>
        <p:spPr/>
        <p:txBody>
          <a:bodyPr/>
          <a:lstStyle/>
          <a:p>
            <a:r>
              <a:rPr lang="en-US" dirty="0"/>
              <a:t>Cloud Bursting</a:t>
            </a:r>
            <a:br>
              <a:rPr lang="en-US" dirty="0"/>
            </a:br>
            <a:r>
              <a:rPr lang="en-US" dirty="0">
                <a:solidFill>
                  <a:schemeClr val="bg2">
                    <a:lumMod val="49000"/>
                  </a:schemeClr>
                </a:solidFill>
              </a:rPr>
              <a:t>Solution</a:t>
            </a:r>
          </a:p>
        </p:txBody>
      </p:sp>
      <p:sp>
        <p:nvSpPr>
          <p:cNvPr id="3" name="Rectangle 2">
            <a:extLst>
              <a:ext uri="{FF2B5EF4-FFF2-40B4-BE49-F238E27FC236}">
                <a16:creationId xmlns:a16="http://schemas.microsoft.com/office/drawing/2014/main" id="{BC1DFE70-04D4-BA55-7D8C-24E04F4392C0}"/>
              </a:ext>
            </a:extLst>
          </p:cNvPr>
          <p:cNvSpPr/>
          <p:nvPr/>
        </p:nvSpPr>
        <p:spPr>
          <a:xfrm>
            <a:off x="7561391" y="3779208"/>
            <a:ext cx="1167580" cy="307258"/>
          </a:xfrm>
          <a:prstGeom prst="rect">
            <a:avLst/>
          </a:prstGeom>
          <a:solidFill>
            <a:schemeClr val="bg2">
              <a:lumMod val="5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Job 6</a:t>
            </a:r>
          </a:p>
        </p:txBody>
      </p:sp>
      <p:sp>
        <p:nvSpPr>
          <p:cNvPr id="10" name="Rectangle 9">
            <a:extLst>
              <a:ext uri="{FF2B5EF4-FFF2-40B4-BE49-F238E27FC236}">
                <a16:creationId xmlns:a16="http://schemas.microsoft.com/office/drawing/2014/main" id="{80A0CFDE-FA0F-0E6E-13B6-9895828BB66E}"/>
              </a:ext>
            </a:extLst>
          </p:cNvPr>
          <p:cNvSpPr/>
          <p:nvPr/>
        </p:nvSpPr>
        <p:spPr>
          <a:xfrm>
            <a:off x="7745747" y="3338051"/>
            <a:ext cx="1167580" cy="307258"/>
          </a:xfrm>
          <a:prstGeom prst="rect">
            <a:avLst/>
          </a:prstGeom>
          <a:solidFill>
            <a:schemeClr val="bg2">
              <a:lumMod val="5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Job 5</a:t>
            </a:r>
          </a:p>
        </p:txBody>
      </p:sp>
      <p:sp>
        <p:nvSpPr>
          <p:cNvPr id="11" name="Rectangle 10">
            <a:extLst>
              <a:ext uri="{FF2B5EF4-FFF2-40B4-BE49-F238E27FC236}">
                <a16:creationId xmlns:a16="http://schemas.microsoft.com/office/drawing/2014/main" id="{071F18FA-BF9A-B301-7392-A3628EA5E3F5}"/>
              </a:ext>
            </a:extLst>
          </p:cNvPr>
          <p:cNvSpPr/>
          <p:nvPr/>
        </p:nvSpPr>
        <p:spPr>
          <a:xfrm>
            <a:off x="7463068" y="4245464"/>
            <a:ext cx="1167580" cy="307258"/>
          </a:xfrm>
          <a:prstGeom prst="rect">
            <a:avLst/>
          </a:prstGeom>
          <a:solidFill>
            <a:schemeClr val="bg2">
              <a:lumMod val="5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Job 7</a:t>
            </a:r>
          </a:p>
        </p:txBody>
      </p:sp>
      <p:sp>
        <p:nvSpPr>
          <p:cNvPr id="20" name="TextBox 19">
            <a:extLst>
              <a:ext uri="{FF2B5EF4-FFF2-40B4-BE49-F238E27FC236}">
                <a16:creationId xmlns:a16="http://schemas.microsoft.com/office/drawing/2014/main" id="{45FA48BC-D0F6-DF91-2A19-C5190786FF25}"/>
              </a:ext>
            </a:extLst>
          </p:cNvPr>
          <p:cNvSpPr txBox="1"/>
          <p:nvPr/>
        </p:nvSpPr>
        <p:spPr>
          <a:xfrm>
            <a:off x="7465529" y="2384192"/>
            <a:ext cx="15572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public cloud</a:t>
            </a:r>
          </a:p>
        </p:txBody>
      </p:sp>
      <p:cxnSp>
        <p:nvCxnSpPr>
          <p:cNvPr id="28" name="Straight Arrow Connector 27">
            <a:extLst>
              <a:ext uri="{FF2B5EF4-FFF2-40B4-BE49-F238E27FC236}">
                <a16:creationId xmlns:a16="http://schemas.microsoft.com/office/drawing/2014/main" id="{EF53DC02-B0CD-637E-EB9E-673F1CBC7485}"/>
              </a:ext>
            </a:extLst>
          </p:cNvPr>
          <p:cNvCxnSpPr/>
          <p:nvPr/>
        </p:nvCxnSpPr>
        <p:spPr>
          <a:xfrm flipV="1">
            <a:off x="3207774" y="3711676"/>
            <a:ext cx="3281514" cy="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6A11E514-2A31-5C27-5022-AE7082303452}"/>
              </a:ext>
            </a:extLst>
          </p:cNvPr>
          <p:cNvSpPr txBox="1"/>
          <p:nvPr/>
        </p:nvSpPr>
        <p:spPr>
          <a:xfrm>
            <a:off x="3896032" y="3342968"/>
            <a:ext cx="21999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inter-cloud network</a:t>
            </a:r>
          </a:p>
        </p:txBody>
      </p:sp>
      <p:sp>
        <p:nvSpPr>
          <p:cNvPr id="14" name="Rectangle: Rounded Corners 13">
            <a:extLst>
              <a:ext uri="{FF2B5EF4-FFF2-40B4-BE49-F238E27FC236}">
                <a16:creationId xmlns:a16="http://schemas.microsoft.com/office/drawing/2014/main" id="{FFDB9E02-786C-859B-E87E-28AC3AF98204}"/>
              </a:ext>
            </a:extLst>
          </p:cNvPr>
          <p:cNvSpPr/>
          <p:nvPr/>
        </p:nvSpPr>
        <p:spPr>
          <a:xfrm>
            <a:off x="1491010" y="2752385"/>
            <a:ext cx="1560870" cy="20729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399BC72-B3E3-A90B-F701-D16983119933}"/>
              </a:ext>
            </a:extLst>
          </p:cNvPr>
          <p:cNvSpPr txBox="1"/>
          <p:nvPr/>
        </p:nvSpPr>
        <p:spPr>
          <a:xfrm>
            <a:off x="1159605" y="2302964"/>
            <a:ext cx="22229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on-prem datacenter </a:t>
            </a:r>
          </a:p>
        </p:txBody>
      </p:sp>
      <p:sp>
        <p:nvSpPr>
          <p:cNvPr id="18" name="Rectangle 17">
            <a:extLst>
              <a:ext uri="{FF2B5EF4-FFF2-40B4-BE49-F238E27FC236}">
                <a16:creationId xmlns:a16="http://schemas.microsoft.com/office/drawing/2014/main" id="{A1DB79DA-4D73-0000-BFDA-75D03F978A0C}"/>
              </a:ext>
            </a:extLst>
          </p:cNvPr>
          <p:cNvSpPr/>
          <p:nvPr/>
        </p:nvSpPr>
        <p:spPr>
          <a:xfrm>
            <a:off x="1691277" y="2958216"/>
            <a:ext cx="1167580" cy="307258"/>
          </a:xfrm>
          <a:prstGeom prst="rect">
            <a:avLst/>
          </a:prstGeom>
          <a:solidFill>
            <a:schemeClr val="bg2">
              <a:lumMod val="5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Job 1</a:t>
            </a:r>
          </a:p>
        </p:txBody>
      </p:sp>
      <p:sp>
        <p:nvSpPr>
          <p:cNvPr id="22" name="Rectangle 21">
            <a:extLst>
              <a:ext uri="{FF2B5EF4-FFF2-40B4-BE49-F238E27FC236}">
                <a16:creationId xmlns:a16="http://schemas.microsoft.com/office/drawing/2014/main" id="{D7AAB6E0-0A35-6F40-EFC2-780C948E216E}"/>
              </a:ext>
            </a:extLst>
          </p:cNvPr>
          <p:cNvSpPr/>
          <p:nvPr/>
        </p:nvSpPr>
        <p:spPr>
          <a:xfrm>
            <a:off x="1691276" y="3375310"/>
            <a:ext cx="1167580" cy="307258"/>
          </a:xfrm>
          <a:prstGeom prst="rect">
            <a:avLst/>
          </a:prstGeom>
          <a:solidFill>
            <a:schemeClr val="bg2">
              <a:lumMod val="5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Job 2</a:t>
            </a:r>
          </a:p>
        </p:txBody>
      </p:sp>
      <p:sp>
        <p:nvSpPr>
          <p:cNvPr id="24" name="Rectangle 23">
            <a:extLst>
              <a:ext uri="{FF2B5EF4-FFF2-40B4-BE49-F238E27FC236}">
                <a16:creationId xmlns:a16="http://schemas.microsoft.com/office/drawing/2014/main" id="{A49FCF22-881C-72D1-3F44-1F806F8F6877}"/>
              </a:ext>
            </a:extLst>
          </p:cNvPr>
          <p:cNvSpPr/>
          <p:nvPr/>
        </p:nvSpPr>
        <p:spPr>
          <a:xfrm>
            <a:off x="1691276" y="4233563"/>
            <a:ext cx="1167580" cy="307258"/>
          </a:xfrm>
          <a:prstGeom prst="rect">
            <a:avLst/>
          </a:prstGeom>
          <a:solidFill>
            <a:schemeClr val="bg2">
              <a:lumMod val="5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Job 4</a:t>
            </a:r>
          </a:p>
        </p:txBody>
      </p:sp>
      <p:sp>
        <p:nvSpPr>
          <p:cNvPr id="26" name="Rectangle 25">
            <a:extLst>
              <a:ext uri="{FF2B5EF4-FFF2-40B4-BE49-F238E27FC236}">
                <a16:creationId xmlns:a16="http://schemas.microsoft.com/office/drawing/2014/main" id="{21A30186-49F3-85D1-5518-354BAC7F82F3}"/>
              </a:ext>
            </a:extLst>
          </p:cNvPr>
          <p:cNvSpPr/>
          <p:nvPr/>
        </p:nvSpPr>
        <p:spPr>
          <a:xfrm>
            <a:off x="1691276" y="3808447"/>
            <a:ext cx="1167580" cy="307258"/>
          </a:xfrm>
          <a:prstGeom prst="rect">
            <a:avLst/>
          </a:prstGeom>
          <a:solidFill>
            <a:schemeClr val="bg2">
              <a:lumMod val="5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Job 3</a:t>
            </a:r>
          </a:p>
        </p:txBody>
      </p:sp>
      <p:sp>
        <p:nvSpPr>
          <p:cNvPr id="4" name="Slide Number Placeholder 3">
            <a:extLst>
              <a:ext uri="{FF2B5EF4-FFF2-40B4-BE49-F238E27FC236}">
                <a16:creationId xmlns:a16="http://schemas.microsoft.com/office/drawing/2014/main" id="{7026E686-C2C4-4B7A-8A51-71E7A0B54071}"/>
              </a:ext>
            </a:extLst>
          </p:cNvPr>
          <p:cNvSpPr>
            <a:spLocks noGrp="1"/>
          </p:cNvSpPr>
          <p:nvPr>
            <p:ph type="sldNum" sz="quarter" idx="12"/>
          </p:nvPr>
        </p:nvSpPr>
        <p:spPr/>
        <p:txBody>
          <a:bodyPr/>
          <a:lstStyle/>
          <a:p>
            <a:fld id="{330EA680-D336-4FF7-8B7A-9848BB0A1C32}" type="slidenum">
              <a:rPr lang="en-US" smtClean="0"/>
              <a:t>4</a:t>
            </a:fld>
            <a:endParaRPr lang="en-US"/>
          </a:p>
        </p:txBody>
      </p:sp>
      <p:grpSp>
        <p:nvGrpSpPr>
          <p:cNvPr id="9" name="Group 8">
            <a:extLst>
              <a:ext uri="{FF2B5EF4-FFF2-40B4-BE49-F238E27FC236}">
                <a16:creationId xmlns:a16="http://schemas.microsoft.com/office/drawing/2014/main" id="{952B4997-9317-19B2-E5DE-842418988292}"/>
              </a:ext>
            </a:extLst>
          </p:cNvPr>
          <p:cNvGrpSpPr/>
          <p:nvPr/>
        </p:nvGrpSpPr>
        <p:grpSpPr>
          <a:xfrm>
            <a:off x="6742036" y="5150021"/>
            <a:ext cx="3249596" cy="1547235"/>
            <a:chOff x="4026899" y="1294758"/>
            <a:chExt cx="4258318" cy="2017986"/>
          </a:xfrm>
        </p:grpSpPr>
        <p:pic>
          <p:nvPicPr>
            <p:cNvPr id="6" name="Picture 5" descr="A black line icon of a computer&#10;&#10;AI-generated content may be incorrect.">
              <a:extLst>
                <a:ext uri="{FF2B5EF4-FFF2-40B4-BE49-F238E27FC236}">
                  <a16:creationId xmlns:a16="http://schemas.microsoft.com/office/drawing/2014/main" id="{A104351B-A044-7850-69DA-115D3288DD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7599" y="1294758"/>
              <a:ext cx="2017986" cy="2017986"/>
            </a:xfrm>
            <a:prstGeom prst="rect">
              <a:avLst/>
            </a:prstGeom>
          </p:spPr>
        </p:pic>
        <p:pic>
          <p:nvPicPr>
            <p:cNvPr id="7" name="Picture 6" descr="A black background with a black square&#10;&#10;AI-generated content may be incorrect.">
              <a:extLst>
                <a:ext uri="{FF2B5EF4-FFF2-40B4-BE49-F238E27FC236}">
                  <a16:creationId xmlns:a16="http://schemas.microsoft.com/office/drawing/2014/main" id="{CBC9A5CC-9AD6-229C-D6C2-0674C7B9BA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6899" y="1661018"/>
              <a:ext cx="1119412" cy="1119412"/>
            </a:xfrm>
            <a:prstGeom prst="rect">
              <a:avLst/>
            </a:prstGeom>
          </p:spPr>
        </p:pic>
        <p:pic>
          <p:nvPicPr>
            <p:cNvPr id="8" name="Picture 7" descr="A black cloud with arrows pointing up&#10;&#10;AI-generated content may be incorrect.">
              <a:extLst>
                <a:ext uri="{FF2B5EF4-FFF2-40B4-BE49-F238E27FC236}">
                  <a16:creationId xmlns:a16="http://schemas.microsoft.com/office/drawing/2014/main" id="{AA0E2E87-6C0E-89BD-F5EF-6131631260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1934" y="1537147"/>
              <a:ext cx="1243283" cy="1243283"/>
            </a:xfrm>
            <a:prstGeom prst="rect">
              <a:avLst/>
            </a:prstGeom>
          </p:spPr>
        </p:pic>
      </p:grpSp>
      <p:sp>
        <p:nvSpPr>
          <p:cNvPr id="13" name="TextBox 12">
            <a:extLst>
              <a:ext uri="{FF2B5EF4-FFF2-40B4-BE49-F238E27FC236}">
                <a16:creationId xmlns:a16="http://schemas.microsoft.com/office/drawing/2014/main" id="{2FCEF5D7-2D7A-F699-6BDF-B3B48BAA2BC6}"/>
              </a:ext>
            </a:extLst>
          </p:cNvPr>
          <p:cNvSpPr txBox="1"/>
          <p:nvPr/>
        </p:nvSpPr>
        <p:spPr>
          <a:xfrm>
            <a:off x="5297522" y="6270316"/>
            <a:ext cx="6094206" cy="461665"/>
          </a:xfrm>
          <a:prstGeom prst="rect">
            <a:avLst/>
          </a:prstGeom>
          <a:noFill/>
        </p:spPr>
        <p:txBody>
          <a:bodyPr wrap="square">
            <a:spAutoFit/>
          </a:bodyPr>
          <a:lstStyle/>
          <a:p>
            <a:pPr marL="0" indent="0" algn="ctr">
              <a:buNone/>
            </a:pPr>
            <a:r>
              <a:rPr lang="en-US" sz="2400" b="1" dirty="0"/>
              <a:t>pay-per-use pricing!</a:t>
            </a:r>
          </a:p>
        </p:txBody>
      </p:sp>
      <p:sp>
        <p:nvSpPr>
          <p:cNvPr id="12" name="TextBox 11">
            <a:extLst>
              <a:ext uri="{FF2B5EF4-FFF2-40B4-BE49-F238E27FC236}">
                <a16:creationId xmlns:a16="http://schemas.microsoft.com/office/drawing/2014/main" id="{7A72832E-ED78-4129-A8D6-F42E1D1A7EE2}"/>
              </a:ext>
            </a:extLst>
          </p:cNvPr>
          <p:cNvSpPr txBox="1"/>
          <p:nvPr/>
        </p:nvSpPr>
        <p:spPr>
          <a:xfrm>
            <a:off x="1492520" y="5124011"/>
            <a:ext cx="505584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flexibility, scalability </a:t>
            </a:r>
          </a:p>
        </p:txBody>
      </p:sp>
    </p:spTree>
    <p:extLst>
      <p:ext uri="{BB962C8B-B14F-4D97-AF65-F5344CB8AC3E}">
        <p14:creationId xmlns:p14="http://schemas.microsoft.com/office/powerpoint/2010/main" val="426822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A04E8-EE65-73E0-44BA-6AC7C9CD42FF}"/>
              </a:ext>
            </a:extLst>
          </p:cNvPr>
          <p:cNvSpPr>
            <a:spLocks noGrp="1"/>
          </p:cNvSpPr>
          <p:nvPr>
            <p:ph type="title"/>
          </p:nvPr>
        </p:nvSpPr>
        <p:spPr/>
        <p:txBody>
          <a:bodyPr/>
          <a:lstStyle/>
          <a:p>
            <a:r>
              <a:rPr lang="en-US" dirty="0"/>
              <a:t>Future Work: Batching</a:t>
            </a:r>
          </a:p>
        </p:txBody>
      </p:sp>
      <p:sp>
        <p:nvSpPr>
          <p:cNvPr id="3" name="Content Placeholder 2">
            <a:extLst>
              <a:ext uri="{FF2B5EF4-FFF2-40B4-BE49-F238E27FC236}">
                <a16:creationId xmlns:a16="http://schemas.microsoft.com/office/drawing/2014/main" id="{0213D276-7760-D373-CD4F-93571529BFC0}"/>
              </a:ext>
            </a:extLst>
          </p:cNvPr>
          <p:cNvSpPr>
            <a:spLocks noGrp="1"/>
          </p:cNvSpPr>
          <p:nvPr>
            <p:ph idx="1"/>
          </p:nvPr>
        </p:nvSpPr>
        <p:spPr/>
        <p:txBody>
          <a:bodyPr vert="horz" lIns="91440" tIns="45720" rIns="91440" bIns="45720" rtlCol="0" anchor="t">
            <a:normAutofit/>
          </a:bodyPr>
          <a:lstStyle/>
          <a:p>
            <a:r>
              <a:rPr lang="en-US" dirty="0"/>
              <a:t>Recall, high object PUT cost (such as in AWS) hurts our cost savings</a:t>
            </a:r>
          </a:p>
          <a:p>
            <a:r>
              <a:rPr lang="en-US" dirty="0"/>
              <a:t>A possible solution might be to batch writes of multiple objects and write them using a single PUT using a large "container" object</a:t>
            </a:r>
          </a:p>
          <a:p>
            <a:r>
              <a:rPr lang="en-US" dirty="0"/>
              <a:t>However, this solution has limitations: ranged writes are not supported, and deleting expired objects is harder</a:t>
            </a:r>
          </a:p>
          <a:p>
            <a:endParaRPr lang="en-US" dirty="0"/>
          </a:p>
        </p:txBody>
      </p:sp>
      <p:sp>
        <p:nvSpPr>
          <p:cNvPr id="4" name="Slide Number Placeholder 3">
            <a:extLst>
              <a:ext uri="{FF2B5EF4-FFF2-40B4-BE49-F238E27FC236}">
                <a16:creationId xmlns:a16="http://schemas.microsoft.com/office/drawing/2014/main" id="{BF1A3800-927E-409D-9300-ABFF2065F006}"/>
              </a:ext>
            </a:extLst>
          </p:cNvPr>
          <p:cNvSpPr>
            <a:spLocks noGrp="1"/>
          </p:cNvSpPr>
          <p:nvPr>
            <p:ph type="sldNum" sz="quarter" idx="12"/>
          </p:nvPr>
        </p:nvSpPr>
        <p:spPr/>
        <p:txBody>
          <a:bodyPr/>
          <a:lstStyle/>
          <a:p>
            <a:fld id="{330EA680-D336-4FF7-8B7A-9848BB0A1C32}" type="slidenum">
              <a:rPr lang="en-US" smtClean="0"/>
              <a:t>40</a:t>
            </a:fld>
            <a:endParaRPr lang="en-US"/>
          </a:p>
        </p:txBody>
      </p:sp>
    </p:spTree>
    <p:extLst>
      <p:ext uri="{BB962C8B-B14F-4D97-AF65-F5344CB8AC3E}">
        <p14:creationId xmlns:p14="http://schemas.microsoft.com/office/powerpoint/2010/main" val="156122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5720C-6893-03AB-26F9-22C6A45D3532}"/>
            </a:ext>
          </a:extLst>
        </p:cNvPr>
        <p:cNvGrpSpPr/>
        <p:nvPr/>
      </p:nvGrpSpPr>
      <p:grpSpPr>
        <a:xfrm>
          <a:off x="0" y="0"/>
          <a:ext cx="0" cy="0"/>
          <a:chOff x="0" y="0"/>
          <a:chExt cx="0" cy="0"/>
        </a:xfrm>
      </p:grpSpPr>
      <p:sp>
        <p:nvSpPr>
          <p:cNvPr id="19" name="Cloud 18">
            <a:extLst>
              <a:ext uri="{FF2B5EF4-FFF2-40B4-BE49-F238E27FC236}">
                <a16:creationId xmlns:a16="http://schemas.microsoft.com/office/drawing/2014/main" id="{FDDF278C-E1DE-80E5-AD20-C7EE4EF17439}"/>
              </a:ext>
            </a:extLst>
          </p:cNvPr>
          <p:cNvSpPr/>
          <p:nvPr/>
        </p:nvSpPr>
        <p:spPr>
          <a:xfrm>
            <a:off x="6599903" y="2937387"/>
            <a:ext cx="3367548" cy="2052483"/>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115B0C-E885-BEA4-5978-6FCE8DE2D7B6}"/>
              </a:ext>
            </a:extLst>
          </p:cNvPr>
          <p:cNvSpPr>
            <a:spLocks noGrp="1"/>
          </p:cNvSpPr>
          <p:nvPr>
            <p:ph type="title"/>
          </p:nvPr>
        </p:nvSpPr>
        <p:spPr/>
        <p:txBody>
          <a:bodyPr/>
          <a:lstStyle/>
          <a:p>
            <a:r>
              <a:rPr lang="en-US" dirty="0"/>
              <a:t>Storage Access</a:t>
            </a:r>
          </a:p>
        </p:txBody>
      </p:sp>
      <p:sp>
        <p:nvSpPr>
          <p:cNvPr id="4" name="Rectangle: Rounded Corners 3">
            <a:extLst>
              <a:ext uri="{FF2B5EF4-FFF2-40B4-BE49-F238E27FC236}">
                <a16:creationId xmlns:a16="http://schemas.microsoft.com/office/drawing/2014/main" id="{E35DCB3B-6600-84B9-8905-7090FCFBC093}"/>
              </a:ext>
            </a:extLst>
          </p:cNvPr>
          <p:cNvSpPr/>
          <p:nvPr/>
        </p:nvSpPr>
        <p:spPr>
          <a:xfrm>
            <a:off x="1491010" y="2752385"/>
            <a:ext cx="1560870" cy="20729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D7F0CC-7855-DCF8-5742-12AE6997EA82}"/>
              </a:ext>
            </a:extLst>
          </p:cNvPr>
          <p:cNvSpPr/>
          <p:nvPr/>
        </p:nvSpPr>
        <p:spPr>
          <a:xfrm>
            <a:off x="7745747" y="3338051"/>
            <a:ext cx="1167580" cy="307258"/>
          </a:xfrm>
          <a:prstGeom prst="rect">
            <a:avLst/>
          </a:prstGeom>
          <a:solidFill>
            <a:schemeClr val="bg2">
              <a:lumMod val="5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Job 5</a:t>
            </a:r>
          </a:p>
        </p:txBody>
      </p:sp>
      <p:sp>
        <p:nvSpPr>
          <p:cNvPr id="20" name="TextBox 19">
            <a:extLst>
              <a:ext uri="{FF2B5EF4-FFF2-40B4-BE49-F238E27FC236}">
                <a16:creationId xmlns:a16="http://schemas.microsoft.com/office/drawing/2014/main" id="{4DDF1B8B-06BA-40BD-3D63-761BE6ABD799}"/>
              </a:ext>
            </a:extLst>
          </p:cNvPr>
          <p:cNvSpPr txBox="1"/>
          <p:nvPr/>
        </p:nvSpPr>
        <p:spPr>
          <a:xfrm>
            <a:off x="7465529" y="2384192"/>
            <a:ext cx="15572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public cloud</a:t>
            </a:r>
          </a:p>
        </p:txBody>
      </p:sp>
      <p:cxnSp>
        <p:nvCxnSpPr>
          <p:cNvPr id="28" name="Straight Arrow Connector 27">
            <a:extLst>
              <a:ext uri="{FF2B5EF4-FFF2-40B4-BE49-F238E27FC236}">
                <a16:creationId xmlns:a16="http://schemas.microsoft.com/office/drawing/2014/main" id="{2E4A7037-9284-1024-B522-A1A10E0E839E}"/>
              </a:ext>
            </a:extLst>
          </p:cNvPr>
          <p:cNvCxnSpPr/>
          <p:nvPr/>
        </p:nvCxnSpPr>
        <p:spPr>
          <a:xfrm flipV="1">
            <a:off x="3207774" y="3711676"/>
            <a:ext cx="3281514" cy="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DDC7B09C-786D-2C56-329F-CEF845C5D722}"/>
              </a:ext>
            </a:extLst>
          </p:cNvPr>
          <p:cNvSpPr txBox="1"/>
          <p:nvPr/>
        </p:nvSpPr>
        <p:spPr>
          <a:xfrm>
            <a:off x="3896032" y="3342968"/>
            <a:ext cx="21999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inter-cloud network</a:t>
            </a:r>
          </a:p>
        </p:txBody>
      </p:sp>
      <p:pic>
        <p:nvPicPr>
          <p:cNvPr id="13" name="Graphic 12" descr="Database outline">
            <a:extLst>
              <a:ext uri="{FF2B5EF4-FFF2-40B4-BE49-F238E27FC236}">
                <a16:creationId xmlns:a16="http://schemas.microsoft.com/office/drawing/2014/main" id="{1E728065-FD00-810E-85C0-25427DC08C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70705" y="3082413"/>
            <a:ext cx="1713269" cy="1578077"/>
          </a:xfrm>
          <a:prstGeom prst="rect">
            <a:avLst/>
          </a:prstGeom>
        </p:spPr>
      </p:pic>
      <p:sp>
        <p:nvSpPr>
          <p:cNvPr id="15" name="Rectangle: Single Corner Snipped 14">
            <a:extLst>
              <a:ext uri="{FF2B5EF4-FFF2-40B4-BE49-F238E27FC236}">
                <a16:creationId xmlns:a16="http://schemas.microsoft.com/office/drawing/2014/main" id="{AE0F183A-59AC-5E88-C494-F9769A4D91C6}"/>
              </a:ext>
            </a:extLst>
          </p:cNvPr>
          <p:cNvSpPr/>
          <p:nvPr/>
        </p:nvSpPr>
        <p:spPr>
          <a:xfrm>
            <a:off x="2027902" y="3871451"/>
            <a:ext cx="798870" cy="430161"/>
          </a:xfrm>
          <a:prstGeom prst="snip1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Obj 1</a:t>
            </a:r>
          </a:p>
        </p:txBody>
      </p:sp>
      <p:sp>
        <p:nvSpPr>
          <p:cNvPr id="6" name="TextBox 5">
            <a:extLst>
              <a:ext uri="{FF2B5EF4-FFF2-40B4-BE49-F238E27FC236}">
                <a16:creationId xmlns:a16="http://schemas.microsoft.com/office/drawing/2014/main" id="{4DC32E57-AA57-327C-9AB7-66C0773E11AC}"/>
              </a:ext>
            </a:extLst>
          </p:cNvPr>
          <p:cNvSpPr txBox="1"/>
          <p:nvPr/>
        </p:nvSpPr>
        <p:spPr>
          <a:xfrm>
            <a:off x="1159605" y="2302964"/>
            <a:ext cx="22229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on-prem datacenter </a:t>
            </a:r>
          </a:p>
        </p:txBody>
      </p:sp>
      <p:sp>
        <p:nvSpPr>
          <p:cNvPr id="3" name="Slide Number Placeholder 2">
            <a:extLst>
              <a:ext uri="{FF2B5EF4-FFF2-40B4-BE49-F238E27FC236}">
                <a16:creationId xmlns:a16="http://schemas.microsoft.com/office/drawing/2014/main" id="{3BFB1549-DADE-45A2-89F6-D15D6DB02B29}"/>
              </a:ext>
            </a:extLst>
          </p:cNvPr>
          <p:cNvSpPr>
            <a:spLocks noGrp="1"/>
          </p:cNvSpPr>
          <p:nvPr>
            <p:ph type="sldNum" sz="quarter" idx="12"/>
          </p:nvPr>
        </p:nvSpPr>
        <p:spPr/>
        <p:txBody>
          <a:bodyPr/>
          <a:lstStyle/>
          <a:p>
            <a:fld id="{330EA680-D336-4FF7-8B7A-9848BB0A1C32}" type="slidenum">
              <a:rPr lang="en-US" smtClean="0"/>
              <a:t>5</a:t>
            </a:fld>
            <a:endParaRPr lang="en-US"/>
          </a:p>
        </p:txBody>
      </p:sp>
    </p:spTree>
    <p:extLst>
      <p:ext uri="{BB962C8B-B14F-4D97-AF65-F5344CB8AC3E}">
        <p14:creationId xmlns:p14="http://schemas.microsoft.com/office/powerpoint/2010/main" val="3330899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4BEC5-D682-3B58-1BDF-EAE19F2BB508}"/>
            </a:ext>
          </a:extLst>
        </p:cNvPr>
        <p:cNvGrpSpPr/>
        <p:nvPr/>
      </p:nvGrpSpPr>
      <p:grpSpPr>
        <a:xfrm>
          <a:off x="0" y="0"/>
          <a:ext cx="0" cy="0"/>
          <a:chOff x="0" y="0"/>
          <a:chExt cx="0" cy="0"/>
        </a:xfrm>
      </p:grpSpPr>
      <p:sp>
        <p:nvSpPr>
          <p:cNvPr id="19" name="Cloud 18">
            <a:extLst>
              <a:ext uri="{FF2B5EF4-FFF2-40B4-BE49-F238E27FC236}">
                <a16:creationId xmlns:a16="http://schemas.microsoft.com/office/drawing/2014/main" id="{F82DCEBA-A4A7-C559-049C-6B29259DC153}"/>
              </a:ext>
            </a:extLst>
          </p:cNvPr>
          <p:cNvSpPr/>
          <p:nvPr/>
        </p:nvSpPr>
        <p:spPr>
          <a:xfrm>
            <a:off x="6599903" y="2937387"/>
            <a:ext cx="3367548" cy="2052483"/>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F62B78-1962-CF7B-E9ED-955DD397C3BD}"/>
              </a:ext>
            </a:extLst>
          </p:cNvPr>
          <p:cNvSpPr>
            <a:spLocks noGrp="1"/>
          </p:cNvSpPr>
          <p:nvPr>
            <p:ph type="title"/>
          </p:nvPr>
        </p:nvSpPr>
        <p:spPr/>
        <p:txBody>
          <a:bodyPr/>
          <a:lstStyle/>
          <a:p>
            <a:r>
              <a:rPr lang="en-US" dirty="0"/>
              <a:t>Storage Access</a:t>
            </a:r>
          </a:p>
        </p:txBody>
      </p:sp>
      <p:sp>
        <p:nvSpPr>
          <p:cNvPr id="4" name="Rectangle: Rounded Corners 3">
            <a:extLst>
              <a:ext uri="{FF2B5EF4-FFF2-40B4-BE49-F238E27FC236}">
                <a16:creationId xmlns:a16="http://schemas.microsoft.com/office/drawing/2014/main" id="{048F49B4-2B17-A86E-DD65-D0097F0BDE1C}"/>
              </a:ext>
            </a:extLst>
          </p:cNvPr>
          <p:cNvSpPr/>
          <p:nvPr/>
        </p:nvSpPr>
        <p:spPr>
          <a:xfrm>
            <a:off x="1491010" y="2752385"/>
            <a:ext cx="1560870" cy="20729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E8D221C-2C08-3327-BE81-E7DED2AD9482}"/>
              </a:ext>
            </a:extLst>
          </p:cNvPr>
          <p:cNvSpPr/>
          <p:nvPr/>
        </p:nvSpPr>
        <p:spPr>
          <a:xfrm>
            <a:off x="7745747" y="3338051"/>
            <a:ext cx="1167580" cy="307258"/>
          </a:xfrm>
          <a:prstGeom prst="rect">
            <a:avLst/>
          </a:prstGeom>
          <a:solidFill>
            <a:schemeClr val="bg2">
              <a:lumMod val="5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Job 5</a:t>
            </a:r>
          </a:p>
        </p:txBody>
      </p:sp>
      <p:sp>
        <p:nvSpPr>
          <p:cNvPr id="20" name="TextBox 19">
            <a:extLst>
              <a:ext uri="{FF2B5EF4-FFF2-40B4-BE49-F238E27FC236}">
                <a16:creationId xmlns:a16="http://schemas.microsoft.com/office/drawing/2014/main" id="{514C9E48-F476-0E85-49CE-345E90F4036B}"/>
              </a:ext>
            </a:extLst>
          </p:cNvPr>
          <p:cNvSpPr txBox="1"/>
          <p:nvPr/>
        </p:nvSpPr>
        <p:spPr>
          <a:xfrm>
            <a:off x="7465529" y="2384192"/>
            <a:ext cx="15572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public cloud</a:t>
            </a:r>
          </a:p>
        </p:txBody>
      </p:sp>
      <p:cxnSp>
        <p:nvCxnSpPr>
          <p:cNvPr id="28" name="Straight Arrow Connector 27">
            <a:extLst>
              <a:ext uri="{FF2B5EF4-FFF2-40B4-BE49-F238E27FC236}">
                <a16:creationId xmlns:a16="http://schemas.microsoft.com/office/drawing/2014/main" id="{56F78C21-B37A-9B59-7CD2-973E2CD61344}"/>
              </a:ext>
            </a:extLst>
          </p:cNvPr>
          <p:cNvCxnSpPr/>
          <p:nvPr/>
        </p:nvCxnSpPr>
        <p:spPr>
          <a:xfrm flipV="1">
            <a:off x="3207774" y="3711676"/>
            <a:ext cx="3281514" cy="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3319582B-A179-5B7A-431D-D91574A3D789}"/>
              </a:ext>
            </a:extLst>
          </p:cNvPr>
          <p:cNvSpPr txBox="1"/>
          <p:nvPr/>
        </p:nvSpPr>
        <p:spPr>
          <a:xfrm>
            <a:off x="3896032" y="3342968"/>
            <a:ext cx="21999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inter-cloud network</a:t>
            </a:r>
          </a:p>
        </p:txBody>
      </p:sp>
      <p:pic>
        <p:nvPicPr>
          <p:cNvPr id="13" name="Graphic 12" descr="Database outline">
            <a:extLst>
              <a:ext uri="{FF2B5EF4-FFF2-40B4-BE49-F238E27FC236}">
                <a16:creationId xmlns:a16="http://schemas.microsoft.com/office/drawing/2014/main" id="{3BD277AE-19EC-484E-5A52-52281303C9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70705" y="3082413"/>
            <a:ext cx="1713269" cy="1578077"/>
          </a:xfrm>
          <a:prstGeom prst="rect">
            <a:avLst/>
          </a:prstGeom>
        </p:spPr>
      </p:pic>
      <p:sp>
        <p:nvSpPr>
          <p:cNvPr id="15" name="Rectangle: Single Corner Snipped 14">
            <a:extLst>
              <a:ext uri="{FF2B5EF4-FFF2-40B4-BE49-F238E27FC236}">
                <a16:creationId xmlns:a16="http://schemas.microsoft.com/office/drawing/2014/main" id="{91AE018A-08AD-4D32-F6DD-9F85FFBB91A3}"/>
              </a:ext>
            </a:extLst>
          </p:cNvPr>
          <p:cNvSpPr/>
          <p:nvPr/>
        </p:nvSpPr>
        <p:spPr>
          <a:xfrm>
            <a:off x="2027902" y="3871451"/>
            <a:ext cx="798870" cy="430161"/>
          </a:xfrm>
          <a:prstGeom prst="snip1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Obj 1</a:t>
            </a:r>
          </a:p>
        </p:txBody>
      </p:sp>
      <p:sp>
        <p:nvSpPr>
          <p:cNvPr id="3" name="Rectangle: Single Corner Snipped 2">
            <a:extLst>
              <a:ext uri="{FF2B5EF4-FFF2-40B4-BE49-F238E27FC236}">
                <a16:creationId xmlns:a16="http://schemas.microsoft.com/office/drawing/2014/main" id="{A6D15094-6195-D04B-EBB5-CA53590C7086}"/>
              </a:ext>
            </a:extLst>
          </p:cNvPr>
          <p:cNvSpPr/>
          <p:nvPr/>
        </p:nvSpPr>
        <p:spPr>
          <a:xfrm>
            <a:off x="4449095" y="3650224"/>
            <a:ext cx="798870" cy="430161"/>
          </a:xfrm>
          <a:prstGeom prst="snip1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Obj 1</a:t>
            </a:r>
          </a:p>
        </p:txBody>
      </p:sp>
      <p:sp>
        <p:nvSpPr>
          <p:cNvPr id="8" name="TextBox 7">
            <a:extLst>
              <a:ext uri="{FF2B5EF4-FFF2-40B4-BE49-F238E27FC236}">
                <a16:creationId xmlns:a16="http://schemas.microsoft.com/office/drawing/2014/main" id="{759C4135-0435-6ACE-2AE0-3011F623FE37}"/>
              </a:ext>
            </a:extLst>
          </p:cNvPr>
          <p:cNvSpPr txBox="1"/>
          <p:nvPr/>
        </p:nvSpPr>
        <p:spPr>
          <a:xfrm>
            <a:off x="1159605" y="2302964"/>
            <a:ext cx="22229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on-prem datacenter </a:t>
            </a:r>
          </a:p>
        </p:txBody>
      </p:sp>
      <p:sp>
        <p:nvSpPr>
          <p:cNvPr id="5" name="Slide Number Placeholder 4">
            <a:extLst>
              <a:ext uri="{FF2B5EF4-FFF2-40B4-BE49-F238E27FC236}">
                <a16:creationId xmlns:a16="http://schemas.microsoft.com/office/drawing/2014/main" id="{B1C25831-4B5F-4E44-9BBB-CA8AC5CECA82}"/>
              </a:ext>
            </a:extLst>
          </p:cNvPr>
          <p:cNvSpPr>
            <a:spLocks noGrp="1"/>
          </p:cNvSpPr>
          <p:nvPr>
            <p:ph type="sldNum" sz="quarter" idx="12"/>
          </p:nvPr>
        </p:nvSpPr>
        <p:spPr/>
        <p:txBody>
          <a:bodyPr/>
          <a:lstStyle/>
          <a:p>
            <a:fld id="{330EA680-D336-4FF7-8B7A-9848BB0A1C32}" type="slidenum">
              <a:rPr lang="en-US" smtClean="0"/>
              <a:t>6</a:t>
            </a:fld>
            <a:endParaRPr lang="en-US"/>
          </a:p>
        </p:txBody>
      </p:sp>
      <p:sp>
        <p:nvSpPr>
          <p:cNvPr id="6" name="TextBox 5">
            <a:extLst>
              <a:ext uri="{FF2B5EF4-FFF2-40B4-BE49-F238E27FC236}">
                <a16:creationId xmlns:a16="http://schemas.microsoft.com/office/drawing/2014/main" id="{A062E567-5DAD-2F81-DB80-142846F0757F}"/>
              </a:ext>
            </a:extLst>
          </p:cNvPr>
          <p:cNvSpPr txBox="1"/>
          <p:nvPr/>
        </p:nvSpPr>
        <p:spPr>
          <a:xfrm>
            <a:off x="3173394" y="5314708"/>
            <a:ext cx="344346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Incoming network is free</a:t>
            </a:r>
            <a:r>
              <a:rPr lang="en-US" dirty="0"/>
              <a:t> </a:t>
            </a:r>
          </a:p>
        </p:txBody>
      </p:sp>
    </p:spTree>
    <p:extLst>
      <p:ext uri="{BB962C8B-B14F-4D97-AF65-F5344CB8AC3E}">
        <p14:creationId xmlns:p14="http://schemas.microsoft.com/office/powerpoint/2010/main" val="388149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E4662-3BCC-9864-6EF1-0E7F0F7D8FD7}"/>
            </a:ext>
          </a:extLst>
        </p:cNvPr>
        <p:cNvGrpSpPr/>
        <p:nvPr/>
      </p:nvGrpSpPr>
      <p:grpSpPr>
        <a:xfrm>
          <a:off x="0" y="0"/>
          <a:ext cx="0" cy="0"/>
          <a:chOff x="0" y="0"/>
          <a:chExt cx="0" cy="0"/>
        </a:xfrm>
      </p:grpSpPr>
      <p:sp>
        <p:nvSpPr>
          <p:cNvPr id="19" name="Cloud 18">
            <a:extLst>
              <a:ext uri="{FF2B5EF4-FFF2-40B4-BE49-F238E27FC236}">
                <a16:creationId xmlns:a16="http://schemas.microsoft.com/office/drawing/2014/main" id="{4C2D5C6C-58C9-7BAD-09A5-E66C1953ACD2}"/>
              </a:ext>
            </a:extLst>
          </p:cNvPr>
          <p:cNvSpPr/>
          <p:nvPr/>
        </p:nvSpPr>
        <p:spPr>
          <a:xfrm>
            <a:off x="6599903" y="2937387"/>
            <a:ext cx="3367548" cy="2052483"/>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1E3BD9-5631-4FBD-6D67-0BA88CD0923E}"/>
              </a:ext>
            </a:extLst>
          </p:cNvPr>
          <p:cNvSpPr>
            <a:spLocks noGrp="1"/>
          </p:cNvSpPr>
          <p:nvPr>
            <p:ph type="title"/>
          </p:nvPr>
        </p:nvSpPr>
        <p:spPr/>
        <p:txBody>
          <a:bodyPr/>
          <a:lstStyle/>
          <a:p>
            <a:r>
              <a:rPr lang="en-US" dirty="0"/>
              <a:t>Storage Access</a:t>
            </a:r>
          </a:p>
        </p:txBody>
      </p:sp>
      <p:sp>
        <p:nvSpPr>
          <p:cNvPr id="4" name="Rectangle: Rounded Corners 3">
            <a:extLst>
              <a:ext uri="{FF2B5EF4-FFF2-40B4-BE49-F238E27FC236}">
                <a16:creationId xmlns:a16="http://schemas.microsoft.com/office/drawing/2014/main" id="{4827FC7C-FB11-8787-2F59-D8ABC1423196}"/>
              </a:ext>
            </a:extLst>
          </p:cNvPr>
          <p:cNvSpPr/>
          <p:nvPr/>
        </p:nvSpPr>
        <p:spPr>
          <a:xfrm>
            <a:off x="1491010" y="2752385"/>
            <a:ext cx="1560870" cy="20729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B69B6C-BB44-AEE3-EF29-A76A8AB4B686}"/>
              </a:ext>
            </a:extLst>
          </p:cNvPr>
          <p:cNvSpPr/>
          <p:nvPr/>
        </p:nvSpPr>
        <p:spPr>
          <a:xfrm>
            <a:off x="7745747" y="3338051"/>
            <a:ext cx="1167580" cy="307258"/>
          </a:xfrm>
          <a:prstGeom prst="rect">
            <a:avLst/>
          </a:prstGeom>
          <a:solidFill>
            <a:schemeClr val="bg2">
              <a:lumMod val="5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Job 5</a:t>
            </a:r>
          </a:p>
        </p:txBody>
      </p:sp>
      <p:sp>
        <p:nvSpPr>
          <p:cNvPr id="20" name="TextBox 19">
            <a:extLst>
              <a:ext uri="{FF2B5EF4-FFF2-40B4-BE49-F238E27FC236}">
                <a16:creationId xmlns:a16="http://schemas.microsoft.com/office/drawing/2014/main" id="{47B0C9E0-8393-B62E-C75A-E849076D9188}"/>
              </a:ext>
            </a:extLst>
          </p:cNvPr>
          <p:cNvSpPr txBox="1"/>
          <p:nvPr/>
        </p:nvSpPr>
        <p:spPr>
          <a:xfrm>
            <a:off x="7465529" y="2384192"/>
            <a:ext cx="15572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public cloud</a:t>
            </a:r>
          </a:p>
        </p:txBody>
      </p:sp>
      <p:cxnSp>
        <p:nvCxnSpPr>
          <p:cNvPr id="28" name="Straight Arrow Connector 27">
            <a:extLst>
              <a:ext uri="{FF2B5EF4-FFF2-40B4-BE49-F238E27FC236}">
                <a16:creationId xmlns:a16="http://schemas.microsoft.com/office/drawing/2014/main" id="{BD65D2B7-D3C7-F2BF-BA76-41A5D191349C}"/>
              </a:ext>
            </a:extLst>
          </p:cNvPr>
          <p:cNvCxnSpPr/>
          <p:nvPr/>
        </p:nvCxnSpPr>
        <p:spPr>
          <a:xfrm flipV="1">
            <a:off x="3207774" y="3711676"/>
            <a:ext cx="3281514" cy="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9071A2DB-7D3F-6109-C126-7A95DDAEB38E}"/>
              </a:ext>
            </a:extLst>
          </p:cNvPr>
          <p:cNvSpPr txBox="1"/>
          <p:nvPr/>
        </p:nvSpPr>
        <p:spPr>
          <a:xfrm>
            <a:off x="3896032" y="3342968"/>
            <a:ext cx="21999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inter-cloud network</a:t>
            </a:r>
          </a:p>
        </p:txBody>
      </p:sp>
      <p:pic>
        <p:nvPicPr>
          <p:cNvPr id="13" name="Graphic 12" descr="Database outline">
            <a:extLst>
              <a:ext uri="{FF2B5EF4-FFF2-40B4-BE49-F238E27FC236}">
                <a16:creationId xmlns:a16="http://schemas.microsoft.com/office/drawing/2014/main" id="{D11298B0-5A8E-87D3-D7A6-D0D96BC432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70705" y="3082413"/>
            <a:ext cx="1713269" cy="1578077"/>
          </a:xfrm>
          <a:prstGeom prst="rect">
            <a:avLst/>
          </a:prstGeom>
        </p:spPr>
      </p:pic>
      <p:sp>
        <p:nvSpPr>
          <p:cNvPr id="15" name="Rectangle: Single Corner Snipped 14">
            <a:extLst>
              <a:ext uri="{FF2B5EF4-FFF2-40B4-BE49-F238E27FC236}">
                <a16:creationId xmlns:a16="http://schemas.microsoft.com/office/drawing/2014/main" id="{00A36966-391D-C205-F5EF-866A5B69CE21}"/>
              </a:ext>
            </a:extLst>
          </p:cNvPr>
          <p:cNvSpPr/>
          <p:nvPr/>
        </p:nvSpPr>
        <p:spPr>
          <a:xfrm>
            <a:off x="2027902" y="3871451"/>
            <a:ext cx="798870" cy="430161"/>
          </a:xfrm>
          <a:prstGeom prst="snip1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Obj 1</a:t>
            </a:r>
          </a:p>
        </p:txBody>
      </p:sp>
      <p:sp>
        <p:nvSpPr>
          <p:cNvPr id="3" name="Rectangle: Single Corner Snipped 2">
            <a:extLst>
              <a:ext uri="{FF2B5EF4-FFF2-40B4-BE49-F238E27FC236}">
                <a16:creationId xmlns:a16="http://schemas.microsoft.com/office/drawing/2014/main" id="{6304BE1B-5BF4-0996-7D39-692F1AA3D485}"/>
              </a:ext>
            </a:extLst>
          </p:cNvPr>
          <p:cNvSpPr/>
          <p:nvPr/>
        </p:nvSpPr>
        <p:spPr>
          <a:xfrm>
            <a:off x="7066933" y="3527321"/>
            <a:ext cx="798870" cy="430161"/>
          </a:xfrm>
          <a:prstGeom prst="snip1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Obj 1</a:t>
            </a:r>
          </a:p>
        </p:txBody>
      </p:sp>
      <p:sp>
        <p:nvSpPr>
          <p:cNvPr id="8" name="TextBox 7">
            <a:extLst>
              <a:ext uri="{FF2B5EF4-FFF2-40B4-BE49-F238E27FC236}">
                <a16:creationId xmlns:a16="http://schemas.microsoft.com/office/drawing/2014/main" id="{D8615CAE-575C-2046-8D4E-4530E57F3526}"/>
              </a:ext>
            </a:extLst>
          </p:cNvPr>
          <p:cNvSpPr txBox="1"/>
          <p:nvPr/>
        </p:nvSpPr>
        <p:spPr>
          <a:xfrm>
            <a:off x="1159605" y="2302964"/>
            <a:ext cx="22229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on-prem datacenter </a:t>
            </a:r>
          </a:p>
        </p:txBody>
      </p:sp>
      <p:sp>
        <p:nvSpPr>
          <p:cNvPr id="7" name="Slide Number Placeholder 6">
            <a:extLst>
              <a:ext uri="{FF2B5EF4-FFF2-40B4-BE49-F238E27FC236}">
                <a16:creationId xmlns:a16="http://schemas.microsoft.com/office/drawing/2014/main" id="{8D9353B5-135C-43EA-A928-8A630EF4A403}"/>
              </a:ext>
            </a:extLst>
          </p:cNvPr>
          <p:cNvSpPr>
            <a:spLocks noGrp="1"/>
          </p:cNvSpPr>
          <p:nvPr>
            <p:ph type="sldNum" sz="quarter" idx="12"/>
          </p:nvPr>
        </p:nvSpPr>
        <p:spPr/>
        <p:txBody>
          <a:bodyPr/>
          <a:lstStyle/>
          <a:p>
            <a:fld id="{330EA680-D336-4FF7-8B7A-9848BB0A1C32}" type="slidenum">
              <a:rPr lang="en-US" smtClean="0"/>
              <a:t>7</a:t>
            </a:fld>
            <a:endParaRPr lang="en-US"/>
          </a:p>
        </p:txBody>
      </p:sp>
    </p:spTree>
    <p:extLst>
      <p:ext uri="{BB962C8B-B14F-4D97-AF65-F5344CB8AC3E}">
        <p14:creationId xmlns:p14="http://schemas.microsoft.com/office/powerpoint/2010/main" val="1389274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89A9F-826B-6364-A0C4-92D79B0237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C0A98E-7B89-9AC6-1905-7532E64D52B4}"/>
              </a:ext>
            </a:extLst>
          </p:cNvPr>
          <p:cNvSpPr>
            <a:spLocks noGrp="1"/>
          </p:cNvSpPr>
          <p:nvPr>
            <p:ph type="title"/>
          </p:nvPr>
        </p:nvSpPr>
        <p:spPr/>
        <p:txBody>
          <a:bodyPr>
            <a:normAutofit/>
          </a:bodyPr>
          <a:lstStyle/>
          <a:p>
            <a:r>
              <a:rPr lang="en-US" dirty="0"/>
              <a:t>Common Practice</a:t>
            </a:r>
            <a:br>
              <a:rPr lang="en-US" dirty="0"/>
            </a:br>
            <a:r>
              <a:rPr lang="en-US" sz="3600" dirty="0">
                <a:solidFill>
                  <a:schemeClr val="bg2">
                    <a:lumMod val="49000"/>
                  </a:schemeClr>
                </a:solidFill>
              </a:rPr>
              <a:t>Store On-Prem, Repeatedly Transfer to the Cloud</a:t>
            </a:r>
          </a:p>
        </p:txBody>
      </p:sp>
      <p:grpSp>
        <p:nvGrpSpPr>
          <p:cNvPr id="23" name="Group 22">
            <a:extLst>
              <a:ext uri="{FF2B5EF4-FFF2-40B4-BE49-F238E27FC236}">
                <a16:creationId xmlns:a16="http://schemas.microsoft.com/office/drawing/2014/main" id="{6D3E603E-8DDA-93F9-C28C-5AF06CCD198A}"/>
              </a:ext>
            </a:extLst>
          </p:cNvPr>
          <p:cNvGrpSpPr/>
          <p:nvPr/>
        </p:nvGrpSpPr>
        <p:grpSpPr>
          <a:xfrm>
            <a:off x="1159605" y="1742411"/>
            <a:ext cx="7931984" cy="2284010"/>
            <a:chOff x="1159605" y="1540964"/>
            <a:chExt cx="8807846" cy="2686906"/>
          </a:xfrm>
        </p:grpSpPr>
        <p:sp>
          <p:nvSpPr>
            <p:cNvPr id="19" name="Cloud 18">
              <a:extLst>
                <a:ext uri="{FF2B5EF4-FFF2-40B4-BE49-F238E27FC236}">
                  <a16:creationId xmlns:a16="http://schemas.microsoft.com/office/drawing/2014/main" id="{E1AE3569-E80C-55C1-F6BE-4CB58D4F376A}"/>
                </a:ext>
              </a:extLst>
            </p:cNvPr>
            <p:cNvSpPr/>
            <p:nvPr/>
          </p:nvSpPr>
          <p:spPr>
            <a:xfrm>
              <a:off x="6599903" y="2175387"/>
              <a:ext cx="3367548" cy="2052483"/>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CDB4189B-970E-900C-2639-8C55030D504F}"/>
                </a:ext>
              </a:extLst>
            </p:cNvPr>
            <p:cNvSpPr/>
            <p:nvPr/>
          </p:nvSpPr>
          <p:spPr>
            <a:xfrm>
              <a:off x="1491010" y="1990385"/>
              <a:ext cx="1560870" cy="20729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19BF4DE-3516-DDFD-F33D-0C3442E6514D}"/>
                </a:ext>
              </a:extLst>
            </p:cNvPr>
            <p:cNvSpPr/>
            <p:nvPr/>
          </p:nvSpPr>
          <p:spPr>
            <a:xfrm>
              <a:off x="7745747" y="2576051"/>
              <a:ext cx="1167580" cy="307258"/>
            </a:xfrm>
            <a:prstGeom prst="rect">
              <a:avLst/>
            </a:prstGeom>
            <a:solidFill>
              <a:schemeClr val="bg2">
                <a:lumMod val="5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Job 5</a:t>
              </a:r>
            </a:p>
          </p:txBody>
        </p:sp>
        <p:sp>
          <p:nvSpPr>
            <p:cNvPr id="20" name="TextBox 19">
              <a:extLst>
                <a:ext uri="{FF2B5EF4-FFF2-40B4-BE49-F238E27FC236}">
                  <a16:creationId xmlns:a16="http://schemas.microsoft.com/office/drawing/2014/main" id="{9F4CC60C-3666-D8F6-1EE3-BAD4A214E7C6}"/>
                </a:ext>
              </a:extLst>
            </p:cNvPr>
            <p:cNvSpPr txBox="1"/>
            <p:nvPr/>
          </p:nvSpPr>
          <p:spPr>
            <a:xfrm>
              <a:off x="7465529" y="1622192"/>
              <a:ext cx="1557247" cy="4029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public cloud</a:t>
              </a:r>
            </a:p>
          </p:txBody>
        </p:sp>
        <p:cxnSp>
          <p:nvCxnSpPr>
            <p:cNvPr id="28" name="Straight Arrow Connector 27">
              <a:extLst>
                <a:ext uri="{FF2B5EF4-FFF2-40B4-BE49-F238E27FC236}">
                  <a16:creationId xmlns:a16="http://schemas.microsoft.com/office/drawing/2014/main" id="{50CFE57A-E5B7-54E4-D7EE-C48E8AF7E118}"/>
                </a:ext>
              </a:extLst>
            </p:cNvPr>
            <p:cNvCxnSpPr/>
            <p:nvPr/>
          </p:nvCxnSpPr>
          <p:spPr>
            <a:xfrm flipV="1">
              <a:off x="3207774" y="2949676"/>
              <a:ext cx="3281514" cy="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805CB9ED-9D27-0A58-982A-65E75ECDA469}"/>
                </a:ext>
              </a:extLst>
            </p:cNvPr>
            <p:cNvSpPr txBox="1"/>
            <p:nvPr/>
          </p:nvSpPr>
          <p:spPr>
            <a:xfrm>
              <a:off x="3896032" y="2580967"/>
              <a:ext cx="2199967" cy="4029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inter-cloud network</a:t>
              </a:r>
            </a:p>
          </p:txBody>
        </p:sp>
        <p:pic>
          <p:nvPicPr>
            <p:cNvPr id="13" name="Graphic 12" descr="Database outline">
              <a:extLst>
                <a:ext uri="{FF2B5EF4-FFF2-40B4-BE49-F238E27FC236}">
                  <a16:creationId xmlns:a16="http://schemas.microsoft.com/office/drawing/2014/main" id="{653B8828-04B2-C6DC-98A6-0C8FE76441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70705" y="2320413"/>
              <a:ext cx="1713269" cy="1578077"/>
            </a:xfrm>
            <a:prstGeom prst="rect">
              <a:avLst/>
            </a:prstGeom>
          </p:spPr>
        </p:pic>
        <p:sp>
          <p:nvSpPr>
            <p:cNvPr id="15" name="Rectangle: Single Corner Snipped 14">
              <a:extLst>
                <a:ext uri="{FF2B5EF4-FFF2-40B4-BE49-F238E27FC236}">
                  <a16:creationId xmlns:a16="http://schemas.microsoft.com/office/drawing/2014/main" id="{B326BD4D-0A5E-B3A2-CA95-43F03A3026AF}"/>
                </a:ext>
              </a:extLst>
            </p:cNvPr>
            <p:cNvSpPr/>
            <p:nvPr/>
          </p:nvSpPr>
          <p:spPr>
            <a:xfrm>
              <a:off x="2027902" y="3109451"/>
              <a:ext cx="798870" cy="430161"/>
            </a:xfrm>
            <a:prstGeom prst="snip1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t>Obj 1</a:t>
              </a:r>
            </a:p>
          </p:txBody>
        </p:sp>
        <p:sp>
          <p:nvSpPr>
            <p:cNvPr id="7" name="TextBox 6">
              <a:extLst>
                <a:ext uri="{FF2B5EF4-FFF2-40B4-BE49-F238E27FC236}">
                  <a16:creationId xmlns:a16="http://schemas.microsoft.com/office/drawing/2014/main" id="{9A7CE0BF-1B6C-78B3-4645-EA700E525A2A}"/>
                </a:ext>
              </a:extLst>
            </p:cNvPr>
            <p:cNvSpPr txBox="1"/>
            <p:nvPr/>
          </p:nvSpPr>
          <p:spPr>
            <a:xfrm>
              <a:off x="1159605" y="1540964"/>
              <a:ext cx="2222901" cy="439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on-prem datacenter</a:t>
              </a:r>
              <a:r>
                <a:rPr lang="en-US" dirty="0"/>
                <a:t> </a:t>
              </a:r>
            </a:p>
          </p:txBody>
        </p:sp>
      </p:grpSp>
      <p:sp>
        <p:nvSpPr>
          <p:cNvPr id="36" name="TextBox 35">
            <a:extLst>
              <a:ext uri="{FF2B5EF4-FFF2-40B4-BE49-F238E27FC236}">
                <a16:creationId xmlns:a16="http://schemas.microsoft.com/office/drawing/2014/main" id="{6C65DA80-5D75-DDAC-0348-752E892034F7}"/>
              </a:ext>
            </a:extLst>
          </p:cNvPr>
          <p:cNvSpPr txBox="1"/>
          <p:nvPr/>
        </p:nvSpPr>
        <p:spPr>
          <a:xfrm>
            <a:off x="96455" y="2121914"/>
            <a:ext cx="9742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time t1:</a:t>
            </a:r>
          </a:p>
        </p:txBody>
      </p:sp>
      <p:sp>
        <p:nvSpPr>
          <p:cNvPr id="3" name="Slide Number Placeholder 2">
            <a:extLst>
              <a:ext uri="{FF2B5EF4-FFF2-40B4-BE49-F238E27FC236}">
                <a16:creationId xmlns:a16="http://schemas.microsoft.com/office/drawing/2014/main" id="{A8F0F81A-4D2C-C8B0-4C59-01ACE2044FEA}"/>
              </a:ext>
            </a:extLst>
          </p:cNvPr>
          <p:cNvSpPr>
            <a:spLocks noGrp="1"/>
          </p:cNvSpPr>
          <p:nvPr>
            <p:ph type="sldNum" sz="quarter" idx="12"/>
          </p:nvPr>
        </p:nvSpPr>
        <p:spPr/>
        <p:txBody>
          <a:bodyPr/>
          <a:lstStyle/>
          <a:p>
            <a:fld id="{330EA680-D336-4FF7-8B7A-9848BB0A1C32}" type="slidenum">
              <a:rPr lang="en-US" smtClean="0"/>
              <a:t>8</a:t>
            </a:fld>
            <a:endParaRPr lang="en-US"/>
          </a:p>
        </p:txBody>
      </p:sp>
    </p:spTree>
    <p:extLst>
      <p:ext uri="{BB962C8B-B14F-4D97-AF65-F5344CB8AC3E}">
        <p14:creationId xmlns:p14="http://schemas.microsoft.com/office/powerpoint/2010/main" val="2981964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39916-6E9C-3A05-EA69-E2E7EF0A5A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13C815-105F-7666-E1CD-6B64B3BEC519}"/>
              </a:ext>
            </a:extLst>
          </p:cNvPr>
          <p:cNvSpPr>
            <a:spLocks noGrp="1"/>
          </p:cNvSpPr>
          <p:nvPr>
            <p:ph type="title"/>
          </p:nvPr>
        </p:nvSpPr>
        <p:spPr/>
        <p:txBody>
          <a:bodyPr>
            <a:normAutofit/>
          </a:bodyPr>
          <a:lstStyle/>
          <a:p>
            <a:r>
              <a:rPr lang="en-US" dirty="0"/>
              <a:t>Common Practice</a:t>
            </a:r>
            <a:br>
              <a:rPr lang="en-US" dirty="0"/>
            </a:br>
            <a:r>
              <a:rPr lang="en-US" sz="3600" dirty="0">
                <a:solidFill>
                  <a:schemeClr val="bg2">
                    <a:lumMod val="49000"/>
                  </a:schemeClr>
                </a:solidFill>
              </a:rPr>
              <a:t>Store On-Prem, Repeatedly Transfer to the Cloud</a:t>
            </a:r>
          </a:p>
        </p:txBody>
      </p:sp>
      <p:grpSp>
        <p:nvGrpSpPr>
          <p:cNvPr id="23" name="Group 22">
            <a:extLst>
              <a:ext uri="{FF2B5EF4-FFF2-40B4-BE49-F238E27FC236}">
                <a16:creationId xmlns:a16="http://schemas.microsoft.com/office/drawing/2014/main" id="{50A97628-00A7-4004-DD7A-F35B4D21C48E}"/>
              </a:ext>
            </a:extLst>
          </p:cNvPr>
          <p:cNvGrpSpPr/>
          <p:nvPr/>
        </p:nvGrpSpPr>
        <p:grpSpPr>
          <a:xfrm>
            <a:off x="1159605" y="1742411"/>
            <a:ext cx="7931984" cy="2284010"/>
            <a:chOff x="1159605" y="1540964"/>
            <a:chExt cx="8807846" cy="2686906"/>
          </a:xfrm>
        </p:grpSpPr>
        <p:sp>
          <p:nvSpPr>
            <p:cNvPr id="19" name="Cloud 18">
              <a:extLst>
                <a:ext uri="{FF2B5EF4-FFF2-40B4-BE49-F238E27FC236}">
                  <a16:creationId xmlns:a16="http://schemas.microsoft.com/office/drawing/2014/main" id="{300A34F8-6ED4-7B27-53D2-13402FCBE952}"/>
                </a:ext>
              </a:extLst>
            </p:cNvPr>
            <p:cNvSpPr/>
            <p:nvPr/>
          </p:nvSpPr>
          <p:spPr>
            <a:xfrm>
              <a:off x="6599903" y="2175387"/>
              <a:ext cx="3367548" cy="2052483"/>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402A3243-4DEA-76EE-DC74-16635E00CC10}"/>
                </a:ext>
              </a:extLst>
            </p:cNvPr>
            <p:cNvSpPr/>
            <p:nvPr/>
          </p:nvSpPr>
          <p:spPr>
            <a:xfrm>
              <a:off x="1491010" y="1990385"/>
              <a:ext cx="1560870" cy="20729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74F479D-DB3A-0EF8-262D-D22DB80DD394}"/>
                </a:ext>
              </a:extLst>
            </p:cNvPr>
            <p:cNvSpPr/>
            <p:nvPr/>
          </p:nvSpPr>
          <p:spPr>
            <a:xfrm>
              <a:off x="7745747" y="2576051"/>
              <a:ext cx="1167580" cy="307258"/>
            </a:xfrm>
            <a:prstGeom prst="rect">
              <a:avLst/>
            </a:prstGeom>
            <a:solidFill>
              <a:schemeClr val="bg2">
                <a:lumMod val="5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Job 5</a:t>
              </a:r>
            </a:p>
          </p:txBody>
        </p:sp>
        <p:sp>
          <p:nvSpPr>
            <p:cNvPr id="20" name="TextBox 19">
              <a:extLst>
                <a:ext uri="{FF2B5EF4-FFF2-40B4-BE49-F238E27FC236}">
                  <a16:creationId xmlns:a16="http://schemas.microsoft.com/office/drawing/2014/main" id="{D4FB78F7-EA21-A213-E763-F05B42F75F74}"/>
                </a:ext>
              </a:extLst>
            </p:cNvPr>
            <p:cNvSpPr txBox="1"/>
            <p:nvPr/>
          </p:nvSpPr>
          <p:spPr>
            <a:xfrm>
              <a:off x="7465529" y="1622192"/>
              <a:ext cx="1557247" cy="4029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public cloud</a:t>
              </a:r>
            </a:p>
          </p:txBody>
        </p:sp>
        <p:cxnSp>
          <p:nvCxnSpPr>
            <p:cNvPr id="28" name="Straight Arrow Connector 27">
              <a:extLst>
                <a:ext uri="{FF2B5EF4-FFF2-40B4-BE49-F238E27FC236}">
                  <a16:creationId xmlns:a16="http://schemas.microsoft.com/office/drawing/2014/main" id="{DC301875-7D26-B466-1CEE-D04ECAFFB7D7}"/>
                </a:ext>
              </a:extLst>
            </p:cNvPr>
            <p:cNvCxnSpPr/>
            <p:nvPr/>
          </p:nvCxnSpPr>
          <p:spPr>
            <a:xfrm flipV="1">
              <a:off x="3207774" y="2949676"/>
              <a:ext cx="3281514" cy="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C9987A57-A6BB-087A-48C9-E647A9F727D3}"/>
                </a:ext>
              </a:extLst>
            </p:cNvPr>
            <p:cNvSpPr txBox="1"/>
            <p:nvPr/>
          </p:nvSpPr>
          <p:spPr>
            <a:xfrm>
              <a:off x="3896032" y="2580967"/>
              <a:ext cx="2199967" cy="4029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inter-cloud network</a:t>
              </a:r>
            </a:p>
          </p:txBody>
        </p:sp>
        <p:pic>
          <p:nvPicPr>
            <p:cNvPr id="13" name="Graphic 12" descr="Database outline">
              <a:extLst>
                <a:ext uri="{FF2B5EF4-FFF2-40B4-BE49-F238E27FC236}">
                  <a16:creationId xmlns:a16="http://schemas.microsoft.com/office/drawing/2014/main" id="{C20BDDE2-D359-B88B-0399-9911FCA65D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70705" y="2320413"/>
              <a:ext cx="1713269" cy="1578077"/>
            </a:xfrm>
            <a:prstGeom prst="rect">
              <a:avLst/>
            </a:prstGeom>
          </p:spPr>
        </p:pic>
        <p:sp>
          <p:nvSpPr>
            <p:cNvPr id="15" name="Rectangle: Single Corner Snipped 14">
              <a:extLst>
                <a:ext uri="{FF2B5EF4-FFF2-40B4-BE49-F238E27FC236}">
                  <a16:creationId xmlns:a16="http://schemas.microsoft.com/office/drawing/2014/main" id="{FDE7569F-171E-A3FD-8F85-15FCC9824E7F}"/>
                </a:ext>
              </a:extLst>
            </p:cNvPr>
            <p:cNvSpPr/>
            <p:nvPr/>
          </p:nvSpPr>
          <p:spPr>
            <a:xfrm>
              <a:off x="2027902" y="3109451"/>
              <a:ext cx="798870" cy="430161"/>
            </a:xfrm>
            <a:prstGeom prst="snip1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t>Obj 1</a:t>
              </a:r>
            </a:p>
          </p:txBody>
        </p:sp>
        <p:sp>
          <p:nvSpPr>
            <p:cNvPr id="7" name="TextBox 6">
              <a:extLst>
                <a:ext uri="{FF2B5EF4-FFF2-40B4-BE49-F238E27FC236}">
                  <a16:creationId xmlns:a16="http://schemas.microsoft.com/office/drawing/2014/main" id="{289941C6-4922-3AC0-81DB-29B20D3DF764}"/>
                </a:ext>
              </a:extLst>
            </p:cNvPr>
            <p:cNvSpPr txBox="1"/>
            <p:nvPr/>
          </p:nvSpPr>
          <p:spPr>
            <a:xfrm>
              <a:off x="1159605" y="1540964"/>
              <a:ext cx="2222901" cy="439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on-prem datacenter</a:t>
              </a:r>
              <a:r>
                <a:rPr lang="en-US" dirty="0"/>
                <a:t> </a:t>
              </a:r>
            </a:p>
          </p:txBody>
        </p:sp>
      </p:grpSp>
      <p:sp>
        <p:nvSpPr>
          <p:cNvPr id="5" name="Rectangle: Single Corner Snipped 4">
            <a:extLst>
              <a:ext uri="{FF2B5EF4-FFF2-40B4-BE49-F238E27FC236}">
                <a16:creationId xmlns:a16="http://schemas.microsoft.com/office/drawing/2014/main" id="{3C80F07A-5965-02B5-AB5E-E616CBA5CD7D}"/>
              </a:ext>
            </a:extLst>
          </p:cNvPr>
          <p:cNvSpPr/>
          <p:nvPr/>
        </p:nvSpPr>
        <p:spPr>
          <a:xfrm>
            <a:off x="4196027" y="2921556"/>
            <a:ext cx="719429" cy="365659"/>
          </a:xfrm>
          <a:prstGeom prst="snip1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t>Obj 1</a:t>
            </a:r>
          </a:p>
        </p:txBody>
      </p:sp>
      <p:sp>
        <p:nvSpPr>
          <p:cNvPr id="11" name="TextBox 10">
            <a:extLst>
              <a:ext uri="{FF2B5EF4-FFF2-40B4-BE49-F238E27FC236}">
                <a16:creationId xmlns:a16="http://schemas.microsoft.com/office/drawing/2014/main" id="{DC12EEDE-DE00-3437-B330-E811836AFB1E}"/>
              </a:ext>
            </a:extLst>
          </p:cNvPr>
          <p:cNvSpPr txBox="1"/>
          <p:nvPr/>
        </p:nvSpPr>
        <p:spPr>
          <a:xfrm>
            <a:off x="96455" y="2121914"/>
            <a:ext cx="9742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time t1:</a:t>
            </a:r>
          </a:p>
        </p:txBody>
      </p:sp>
      <p:sp>
        <p:nvSpPr>
          <p:cNvPr id="9" name="Slide Number Placeholder 8">
            <a:extLst>
              <a:ext uri="{FF2B5EF4-FFF2-40B4-BE49-F238E27FC236}">
                <a16:creationId xmlns:a16="http://schemas.microsoft.com/office/drawing/2014/main" id="{39D23730-A41C-4BC6-9280-9BEF5F333482}"/>
              </a:ext>
            </a:extLst>
          </p:cNvPr>
          <p:cNvSpPr>
            <a:spLocks noGrp="1"/>
          </p:cNvSpPr>
          <p:nvPr>
            <p:ph type="sldNum" sz="quarter" idx="12"/>
          </p:nvPr>
        </p:nvSpPr>
        <p:spPr/>
        <p:txBody>
          <a:bodyPr/>
          <a:lstStyle/>
          <a:p>
            <a:fld id="{330EA680-D336-4FF7-8B7A-9848BB0A1C32}" type="slidenum">
              <a:rPr lang="en-US" smtClean="0"/>
              <a:t>9</a:t>
            </a:fld>
            <a:endParaRPr lang="en-US"/>
          </a:p>
        </p:txBody>
      </p:sp>
    </p:spTree>
    <p:extLst>
      <p:ext uri="{BB962C8B-B14F-4D97-AF65-F5344CB8AC3E}">
        <p14:creationId xmlns:p14="http://schemas.microsoft.com/office/powerpoint/2010/main" val="2428536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TotalTime>
  <Words>2148</Words>
  <Application>Microsoft Office PowerPoint</Application>
  <PresentationFormat>מסך רחב</PresentationFormat>
  <Paragraphs>401</Paragraphs>
  <Slides>40</Slides>
  <Notes>24</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40</vt:i4>
      </vt:variant>
    </vt:vector>
  </HeadingPairs>
  <TitlesOfParts>
    <vt:vector size="46" baseType="lpstr">
      <vt:lpstr>Aptos</vt:lpstr>
      <vt:lpstr>Aptos Display</vt:lpstr>
      <vt:lpstr>Arial</vt:lpstr>
      <vt:lpstr>Calibri</vt:lpstr>
      <vt:lpstr>Courier New</vt:lpstr>
      <vt:lpstr>office theme</vt:lpstr>
      <vt:lpstr>Why Paying for Storage Beats Free Networking in Cloud Bursting</vt:lpstr>
      <vt:lpstr>Cloud Bursting</vt:lpstr>
      <vt:lpstr>Cloud Bursting Problem</vt:lpstr>
      <vt:lpstr>Cloud Bursting Solution</vt:lpstr>
      <vt:lpstr>Storage Access</vt:lpstr>
      <vt:lpstr>Storage Access</vt:lpstr>
      <vt:lpstr>Storage Access</vt:lpstr>
      <vt:lpstr>Common Practice Store On-Prem, Repeatedly Transfer to the Cloud</vt:lpstr>
      <vt:lpstr>Common Practice Store On-Prem, Repeatedly Transfer to the Cloud</vt:lpstr>
      <vt:lpstr>Common Practice Store On-Prem, Repeatedly Transfer to the Cloud</vt:lpstr>
      <vt:lpstr>Common Practice Store On-Prem, Repeatedly Transfer to the Cloud</vt:lpstr>
      <vt:lpstr>Common Practice Store On-Prem, Repeatedly Transfer to the Cloud</vt:lpstr>
      <vt:lpstr>Common Practice Store On-Prem, Repeatedly Transfer to the Cloud</vt:lpstr>
      <vt:lpstr>Common Practice Store On-Prem, Repeatedly Transfer to the Cloud</vt:lpstr>
      <vt:lpstr>Problem: Slow Inter-cloud Network</vt:lpstr>
      <vt:lpstr>Observation</vt:lpstr>
      <vt:lpstr>Caching at the Cloud</vt:lpstr>
      <vt:lpstr>Caching at The Cloud</vt:lpstr>
      <vt:lpstr>Question:</vt:lpstr>
      <vt:lpstr>Methodology Simulate ~100 SNIA IBM Cloud Traces</vt:lpstr>
      <vt:lpstr>Methodology Simulate ~100 SNIA IBM Cloud Traces</vt:lpstr>
      <vt:lpstr>Methodology Simulate ~100 SNIA IBM Cloud Traces</vt:lpstr>
      <vt:lpstr>On-Demand Instances</vt:lpstr>
      <vt:lpstr>Can Paying for Storage Beat Free Networking in Cloud Bursting?</vt:lpstr>
      <vt:lpstr>Lower-Bound</vt:lpstr>
      <vt:lpstr>Filter Based Policy</vt:lpstr>
      <vt:lpstr>TTL (Time-To-Leave) Based Policy Capping Worst Case Cost Overhead</vt:lpstr>
      <vt:lpstr>Cost Optimization Problem</vt:lpstr>
      <vt:lpstr>TTL-based Policy</vt:lpstr>
      <vt:lpstr>Serverless</vt:lpstr>
      <vt:lpstr>Serverless</vt:lpstr>
      <vt:lpstr>Per Request Costs</vt:lpstr>
      <vt:lpstr>Utilizing Different Storage Services</vt:lpstr>
      <vt:lpstr>Utilizing Different Storage Services</vt:lpstr>
      <vt:lpstr>Utilizing Different Storage Services</vt:lpstr>
      <vt:lpstr>Summary</vt:lpstr>
      <vt:lpstr>Questions?</vt:lpstr>
      <vt:lpstr>Not Pure IO-Bound</vt:lpstr>
      <vt:lpstr>Future Work: Dynamic Caching Policies</vt:lpstr>
      <vt:lpstr>Future Work: Batching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Paying for Storage Beats Free Networking in Cloud Bursting</dc:title>
  <dc:creator/>
  <cp:lastModifiedBy>Itamar Gefen</cp:lastModifiedBy>
  <cp:revision>2681</cp:revision>
  <dcterms:created xsi:type="dcterms:W3CDTF">2025-07-01T15:00:46Z</dcterms:created>
  <dcterms:modified xsi:type="dcterms:W3CDTF">2025-07-10T11:24:10Z</dcterms:modified>
</cp:coreProperties>
</file>